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735763" cy="9799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2BA8CF-5398-4066-8F1A-AD72D7C36C88}" type="datetimeFigureOut">
              <a:rPr lang="ru-RU" smtClean="0"/>
              <a:pPr/>
              <a:t>10.06.2015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C68F8C-D851-4AF2-9931-CE9B3CA553D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BA8CF-5398-4066-8F1A-AD72D7C36C88}" type="datetimeFigureOut">
              <a:rPr lang="ru-RU" smtClean="0"/>
              <a:pPr/>
              <a:t>10.06.2015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68F8C-D851-4AF2-9931-CE9B3CA553D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7772400" cy="1000131"/>
          </a:xfrm>
        </p:spPr>
        <p:style>
          <a:lnRef idx="1">
            <a:schemeClr val="accent2"/>
          </a:lnRef>
          <a:fillRef idx="2">
            <a:schemeClr val="accent2"/>
          </a:fillRef>
          <a:effectRef idx="1">
            <a:schemeClr val="accent2"/>
          </a:effectRef>
          <a:fontRef idx="minor">
            <a:schemeClr val="dk1"/>
          </a:fontRef>
        </p:style>
        <p:txBody>
          <a:bodyPr>
            <a:normAutofit/>
          </a:bodyPr>
          <a:lstStyle/>
          <a:p>
            <a:r>
              <a:rPr lang="ru-RU" sz="2800" dirty="0" smtClean="0"/>
              <a:t>МИНИСТЕРСТВО  ЗДРАВООХРАНЕНИЯ  </a:t>
            </a:r>
            <a:br>
              <a:rPr lang="ru-RU" sz="2800" dirty="0" smtClean="0"/>
            </a:br>
            <a:r>
              <a:rPr lang="ru-RU" sz="2800" dirty="0" smtClean="0"/>
              <a:t>РЕСПУБЛИКИ КОМИ </a:t>
            </a:r>
            <a:endParaRPr lang="ru-RU" sz="2800" dirty="0"/>
          </a:p>
        </p:txBody>
      </p:sp>
      <p:sp>
        <p:nvSpPr>
          <p:cNvPr id="3" name="Подзаголовок 2"/>
          <p:cNvSpPr>
            <a:spLocks noGrp="1"/>
          </p:cNvSpPr>
          <p:nvPr>
            <p:ph type="subTitle" idx="1"/>
          </p:nvPr>
        </p:nvSpPr>
        <p:spPr>
          <a:xfrm>
            <a:off x="1371600" y="1928802"/>
            <a:ext cx="6400800" cy="1000132"/>
          </a:xfrm>
        </p:spPr>
        <p:txBody>
          <a:bodyPr>
            <a:normAutofit/>
          </a:bodyPr>
          <a:lstStyle/>
          <a:p>
            <a:r>
              <a:rPr lang="ru-RU" sz="4800" b="1" dirty="0" smtClean="0">
                <a:solidFill>
                  <a:srgbClr val="FF0000"/>
                </a:solidFill>
              </a:rPr>
              <a:t>ПАМЯТКА </a:t>
            </a:r>
            <a:endParaRPr lang="ru-RU" sz="4800" b="1" dirty="0">
              <a:solidFill>
                <a:srgbClr val="FF0000"/>
              </a:solidFill>
            </a:endParaRPr>
          </a:p>
        </p:txBody>
      </p:sp>
      <p:sp>
        <p:nvSpPr>
          <p:cNvPr id="4" name="Прямоугольник 3"/>
          <p:cNvSpPr/>
          <p:nvPr/>
        </p:nvSpPr>
        <p:spPr>
          <a:xfrm>
            <a:off x="1357290" y="2928934"/>
            <a:ext cx="7215238" cy="9286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b="1" dirty="0" smtClean="0">
                <a:solidFill>
                  <a:schemeClr val="tx1"/>
                </a:solidFill>
              </a:rPr>
              <a:t>По противодействию коррупции </a:t>
            </a:r>
          </a:p>
          <a:p>
            <a:pPr algn="ctr"/>
            <a:r>
              <a:rPr lang="ru-RU" sz="2800" b="1" dirty="0" smtClean="0">
                <a:solidFill>
                  <a:schemeClr val="tx1"/>
                </a:solidFill>
              </a:rPr>
              <a:t>№ 2 </a:t>
            </a:r>
            <a:endParaRPr lang="ru-RU" sz="2800" dirty="0"/>
          </a:p>
        </p:txBody>
      </p:sp>
      <p:sp>
        <p:nvSpPr>
          <p:cNvPr id="6" name="Прямоугольник 5"/>
          <p:cNvSpPr/>
          <p:nvPr/>
        </p:nvSpPr>
        <p:spPr>
          <a:xfrm>
            <a:off x="1428728" y="4143380"/>
            <a:ext cx="7072362" cy="170021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buNone/>
            </a:pPr>
            <a:r>
              <a:rPr lang="ru-RU" sz="2800" dirty="0" smtClean="0"/>
              <a:t>Лицу, замещающему должность государственной гражданской службы  Республики Коми</a:t>
            </a:r>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50006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3200" b="1" dirty="0" smtClean="0">
                <a:solidFill>
                  <a:srgbClr val="FF0000"/>
                </a:solidFill>
              </a:rPr>
              <a:t>Понятие  взятки или  коммерческого подкупа</a:t>
            </a:r>
            <a:endParaRPr lang="ru-RU" sz="3200" b="1" dirty="0">
              <a:solidFill>
                <a:srgbClr val="FF0000"/>
              </a:solidFill>
            </a:endParaRPr>
          </a:p>
        </p:txBody>
      </p:sp>
      <p:sp>
        <p:nvSpPr>
          <p:cNvPr id="3" name="Содержимое 2"/>
          <p:cNvSpPr>
            <a:spLocks noGrp="1"/>
          </p:cNvSpPr>
          <p:nvPr>
            <p:ph idx="1"/>
          </p:nvPr>
        </p:nvSpPr>
        <p:spPr>
          <a:xfrm>
            <a:off x="500034" y="1071547"/>
            <a:ext cx="3571900" cy="357189"/>
          </a:xfrm>
          <a:ln/>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ctr">
              <a:buNone/>
            </a:pPr>
            <a:r>
              <a:rPr lang="ru-RU" sz="2000" b="1" dirty="0" smtClean="0"/>
              <a:t>Предмет взятки</a:t>
            </a:r>
          </a:p>
          <a:p>
            <a:pPr algn="ctr">
              <a:buNone/>
            </a:pPr>
            <a:endParaRPr lang="ru-RU" dirty="0"/>
          </a:p>
        </p:txBody>
      </p:sp>
      <p:sp>
        <p:nvSpPr>
          <p:cNvPr id="9" name="Прямоугольник с двумя скругленными противолежащими углами 8"/>
          <p:cNvSpPr/>
          <p:nvPr/>
        </p:nvSpPr>
        <p:spPr>
          <a:xfrm>
            <a:off x="285720" y="1571612"/>
            <a:ext cx="1285884" cy="642942"/>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400" dirty="0" smtClean="0"/>
              <a:t>деньги</a:t>
            </a:r>
            <a:endParaRPr lang="ru-RU" sz="2400" dirty="0"/>
          </a:p>
        </p:txBody>
      </p:sp>
      <p:sp>
        <p:nvSpPr>
          <p:cNvPr id="10" name="Прямоугольник с двумя скругленными противолежащими углами 9"/>
          <p:cNvSpPr/>
          <p:nvPr/>
        </p:nvSpPr>
        <p:spPr>
          <a:xfrm>
            <a:off x="1928794" y="1571612"/>
            <a:ext cx="2286016" cy="714380"/>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400" dirty="0" smtClean="0"/>
              <a:t>ценные бумаги </a:t>
            </a:r>
            <a:endParaRPr lang="ru-RU" sz="2400" dirty="0"/>
          </a:p>
        </p:txBody>
      </p:sp>
      <p:sp>
        <p:nvSpPr>
          <p:cNvPr id="11" name="Прямоугольник с двумя скругленными противолежащими углами 10"/>
          <p:cNvSpPr/>
          <p:nvPr/>
        </p:nvSpPr>
        <p:spPr>
          <a:xfrm>
            <a:off x="285720" y="2357430"/>
            <a:ext cx="3786214" cy="1214446"/>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000" b="1" dirty="0"/>
              <a:t>выгоды или услуги имущественного характера, оказываемые безвозмездно, но подлежащие оплате</a:t>
            </a:r>
            <a:r>
              <a:rPr lang="ru-RU" sz="2000" dirty="0"/>
              <a:t> </a:t>
            </a:r>
          </a:p>
        </p:txBody>
      </p:sp>
      <p:sp>
        <p:nvSpPr>
          <p:cNvPr id="13" name="Прямоугольник с двумя скругленными противолежащими углами 12"/>
          <p:cNvSpPr/>
          <p:nvPr/>
        </p:nvSpPr>
        <p:spPr>
          <a:xfrm>
            <a:off x="214282" y="3857628"/>
            <a:ext cx="2714644" cy="1643074"/>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t>предоставление туристических путевок, ремонт квартиры, строительство дачи и </a:t>
            </a:r>
            <a:r>
              <a:rPr lang="ru-RU" dirty="0" err="1"/>
              <a:t>т.п</a:t>
            </a:r>
            <a:endParaRPr lang="ru-RU" dirty="0"/>
          </a:p>
        </p:txBody>
      </p:sp>
      <p:sp>
        <p:nvSpPr>
          <p:cNvPr id="14" name="Прямоугольник с двумя скругленными противолежащими углами 13"/>
          <p:cNvSpPr/>
          <p:nvPr/>
        </p:nvSpPr>
        <p:spPr>
          <a:xfrm>
            <a:off x="1785918" y="5072074"/>
            <a:ext cx="4357718" cy="1428760"/>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t>занижение стоимости передаваемого имущества, приватизируемых объектов, уменьшение арендных платежей, процентных ставок за пользование банковскими ссудами. </a:t>
            </a:r>
          </a:p>
        </p:txBody>
      </p:sp>
      <p:sp>
        <p:nvSpPr>
          <p:cNvPr id="16" name="Овал 15"/>
          <p:cNvSpPr/>
          <p:nvPr/>
        </p:nvSpPr>
        <p:spPr>
          <a:xfrm>
            <a:off x="5357818" y="1000108"/>
            <a:ext cx="3286148" cy="57150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2000" b="1" dirty="0" smtClean="0"/>
              <a:t>Действие  </a:t>
            </a:r>
            <a:endParaRPr lang="ru-RU" sz="2000" b="1" dirty="0"/>
          </a:p>
        </p:txBody>
      </p:sp>
      <p:sp>
        <p:nvSpPr>
          <p:cNvPr id="21" name="Плюс 20"/>
          <p:cNvSpPr/>
          <p:nvPr/>
        </p:nvSpPr>
        <p:spPr>
          <a:xfrm>
            <a:off x="4286248" y="785794"/>
            <a:ext cx="914400" cy="914400"/>
          </a:xfrm>
          <a:prstGeom prst="mathPlus">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34" name="Овал 33"/>
          <p:cNvSpPr/>
          <p:nvPr/>
        </p:nvSpPr>
        <p:spPr>
          <a:xfrm>
            <a:off x="4500562" y="1714488"/>
            <a:ext cx="4429156" cy="192882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b="1" dirty="0" smtClean="0"/>
              <a:t>Обещание  или предложение  </a:t>
            </a:r>
            <a:r>
              <a:rPr lang="ru-RU" dirty="0" smtClean="0"/>
              <a:t>передать  либо  принять  незаконное  вознаграждение с в случае  получения выгоды или  достижения договоренности </a:t>
            </a:r>
            <a:endParaRPr lang="ru-RU" dirty="0"/>
          </a:p>
        </p:txBody>
      </p:sp>
      <p:sp>
        <p:nvSpPr>
          <p:cNvPr id="59" name="Овал 58"/>
          <p:cNvSpPr/>
          <p:nvPr/>
        </p:nvSpPr>
        <p:spPr>
          <a:xfrm>
            <a:off x="3143240" y="3786190"/>
            <a:ext cx="3714776" cy="107157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dirty="0" smtClean="0"/>
              <a:t>Если  обещание  или предложение не  совершены </a:t>
            </a:r>
            <a:endParaRPr lang="ru-RU" dirty="0"/>
          </a:p>
        </p:txBody>
      </p:sp>
      <p:sp>
        <p:nvSpPr>
          <p:cNvPr id="60" name="Овал 59"/>
          <p:cNvSpPr/>
          <p:nvPr/>
        </p:nvSpPr>
        <p:spPr>
          <a:xfrm>
            <a:off x="7072330" y="3714752"/>
            <a:ext cx="1557374" cy="271464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dirty="0" smtClean="0"/>
              <a:t>Приготовление  к даче взятки  или к получению взятки </a:t>
            </a:r>
            <a:endParaRPr lang="ru-RU" dirty="0"/>
          </a:p>
        </p:txBody>
      </p:sp>
      <p:sp>
        <p:nvSpPr>
          <p:cNvPr id="62" name="Нашивка 61"/>
          <p:cNvSpPr/>
          <p:nvPr/>
        </p:nvSpPr>
        <p:spPr>
          <a:xfrm>
            <a:off x="6786578" y="4071942"/>
            <a:ext cx="484632" cy="484632"/>
          </a:xfrm>
          <a:prstGeom prst="chevr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solidFill>
                <a:schemeClr val="tx1"/>
              </a:solidFill>
            </a:endParaRPr>
          </a:p>
        </p:txBody>
      </p:sp>
      <p:cxnSp>
        <p:nvCxnSpPr>
          <p:cNvPr id="64" name="Прямая со стрелкой 63"/>
          <p:cNvCxnSpPr>
            <a:stCxn id="3" idx="2"/>
          </p:cNvCxnSpPr>
          <p:nvPr/>
        </p:nvCxnSpPr>
        <p:spPr>
          <a:xfrm rot="5400000">
            <a:off x="1714480" y="1000108"/>
            <a:ext cx="142876"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Прямая со стрелкой 65"/>
          <p:cNvCxnSpPr>
            <a:stCxn id="3" idx="2"/>
          </p:cNvCxnSpPr>
          <p:nvPr/>
        </p:nvCxnSpPr>
        <p:spPr>
          <a:xfrm rot="16200000" flipH="1">
            <a:off x="2714612" y="1000108"/>
            <a:ext cx="142876"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Скругленная соединительная линия 67"/>
          <p:cNvCxnSpPr>
            <a:stCxn id="3" idx="2"/>
          </p:cNvCxnSpPr>
          <p:nvPr/>
        </p:nvCxnSpPr>
        <p:spPr>
          <a:xfrm rot="5400000">
            <a:off x="1500166" y="1571612"/>
            <a:ext cx="928694" cy="64294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Прямая со стрелкой 71"/>
          <p:cNvCxnSpPr>
            <a:stCxn id="11" idx="1"/>
          </p:cNvCxnSpPr>
          <p:nvPr/>
        </p:nvCxnSpPr>
        <p:spPr>
          <a:xfrm rot="5400000">
            <a:off x="1660902" y="3339703"/>
            <a:ext cx="285752"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Скругленная соединительная линия 73"/>
          <p:cNvCxnSpPr>
            <a:stCxn id="11" idx="1"/>
          </p:cNvCxnSpPr>
          <p:nvPr/>
        </p:nvCxnSpPr>
        <p:spPr>
          <a:xfrm rot="16200000" flipH="1">
            <a:off x="2018091" y="3732611"/>
            <a:ext cx="1571636" cy="125016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Прямая со стрелкой 79"/>
          <p:cNvCxnSpPr>
            <a:stCxn id="16" idx="4"/>
          </p:cNvCxnSpPr>
          <p:nvPr/>
        </p:nvCxnSpPr>
        <p:spPr>
          <a:xfrm rot="5400000">
            <a:off x="6893735" y="1678769"/>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78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800" b="1" dirty="0">
                <a:solidFill>
                  <a:srgbClr val="FF0000"/>
                </a:solidFill>
              </a:rPr>
              <a:t>Понятие незаконного </a:t>
            </a:r>
            <a:r>
              <a:rPr lang="ru-RU" sz="2800" b="1" dirty="0" smtClean="0">
                <a:solidFill>
                  <a:srgbClr val="FF0000"/>
                </a:solidFill>
              </a:rPr>
              <a:t>вознаграждения</a:t>
            </a:r>
            <a:br>
              <a:rPr lang="ru-RU" sz="2800" b="1" dirty="0" smtClean="0">
                <a:solidFill>
                  <a:srgbClr val="FF0000"/>
                </a:solidFill>
              </a:rPr>
            </a:br>
            <a:r>
              <a:rPr lang="ru-RU" sz="2800" b="1" dirty="0" smtClean="0">
                <a:solidFill>
                  <a:srgbClr val="FF0000"/>
                </a:solidFill>
              </a:rPr>
              <a:t>от </a:t>
            </a:r>
            <a:r>
              <a:rPr lang="ru-RU" sz="2800" b="1" dirty="0">
                <a:solidFill>
                  <a:srgbClr val="FF0000"/>
                </a:solidFill>
              </a:rPr>
              <a:t>имени юридического лица</a:t>
            </a:r>
          </a:p>
        </p:txBody>
      </p:sp>
      <p:sp>
        <p:nvSpPr>
          <p:cNvPr id="3" name="Содержимое 2"/>
          <p:cNvSpPr>
            <a:spLocks noGrp="1"/>
          </p:cNvSpPr>
          <p:nvPr>
            <p:ph idx="1"/>
          </p:nvPr>
        </p:nvSpPr>
        <p:spPr>
          <a:xfrm>
            <a:off x="457200" y="1600200"/>
            <a:ext cx="8229600" cy="4757757"/>
          </a:xfrm>
        </p:spPr>
        <p:txBody>
          <a:bodyPr/>
          <a:lstStyle/>
          <a:p>
            <a:endParaRPr lang="ru-RU" dirty="0"/>
          </a:p>
        </p:txBody>
      </p:sp>
      <p:sp>
        <p:nvSpPr>
          <p:cNvPr id="5" name="Овал 4"/>
          <p:cNvSpPr/>
          <p:nvPr/>
        </p:nvSpPr>
        <p:spPr>
          <a:xfrm>
            <a:off x="1428728" y="1643050"/>
            <a:ext cx="6986630" cy="428628"/>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ru-RU" b="1" dirty="0" smtClean="0">
                <a:solidFill>
                  <a:schemeClr val="tx1"/>
                </a:solidFill>
              </a:rPr>
              <a:t>Юридическое</a:t>
            </a:r>
            <a:r>
              <a:rPr lang="ru-RU" b="1" dirty="0" smtClean="0"/>
              <a:t>  </a:t>
            </a:r>
            <a:r>
              <a:rPr lang="ru-RU" b="1" dirty="0" smtClean="0">
                <a:solidFill>
                  <a:schemeClr val="tx1"/>
                </a:solidFill>
              </a:rPr>
              <a:t>лицо </a:t>
            </a:r>
            <a:endParaRPr lang="ru-RU" b="1" dirty="0">
              <a:solidFill>
                <a:schemeClr val="tx1"/>
              </a:solidFill>
            </a:endParaRPr>
          </a:p>
        </p:txBody>
      </p:sp>
      <p:sp>
        <p:nvSpPr>
          <p:cNvPr id="10" name="Овал 9"/>
          <p:cNvSpPr/>
          <p:nvPr/>
        </p:nvSpPr>
        <p:spPr>
          <a:xfrm>
            <a:off x="1071538" y="3000372"/>
            <a:ext cx="7215238" cy="50006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Должностному лицу </a:t>
            </a:r>
            <a:endParaRPr lang="ru-RU" b="1" dirty="0">
              <a:solidFill>
                <a:schemeClr val="tx1"/>
              </a:solidFill>
            </a:endParaRPr>
          </a:p>
        </p:txBody>
      </p:sp>
      <p:sp>
        <p:nvSpPr>
          <p:cNvPr id="14" name="Выноска со стрелкой вниз 13"/>
          <p:cNvSpPr/>
          <p:nvPr/>
        </p:nvSpPr>
        <p:spPr>
          <a:xfrm>
            <a:off x="1071538" y="2285992"/>
            <a:ext cx="1557342" cy="571504"/>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Передает </a:t>
            </a:r>
            <a:endParaRPr lang="ru-RU" dirty="0"/>
          </a:p>
        </p:txBody>
      </p:sp>
      <p:sp>
        <p:nvSpPr>
          <p:cNvPr id="16" name="Выноска со стрелкой вниз 15"/>
          <p:cNvSpPr/>
          <p:nvPr/>
        </p:nvSpPr>
        <p:spPr>
          <a:xfrm>
            <a:off x="3071802" y="2285992"/>
            <a:ext cx="2200284" cy="71438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Предлагает  </a:t>
            </a:r>
            <a:endParaRPr lang="ru-RU" dirty="0"/>
          </a:p>
        </p:txBody>
      </p:sp>
      <p:sp>
        <p:nvSpPr>
          <p:cNvPr id="17" name="Выноска со стрелкой вниз 16"/>
          <p:cNvSpPr/>
          <p:nvPr/>
        </p:nvSpPr>
        <p:spPr>
          <a:xfrm>
            <a:off x="6000760" y="2357430"/>
            <a:ext cx="1914532" cy="64294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Обещает </a:t>
            </a:r>
            <a:endParaRPr lang="ru-RU" dirty="0"/>
          </a:p>
        </p:txBody>
      </p:sp>
      <p:sp>
        <p:nvSpPr>
          <p:cNvPr id="18" name="Овал 17"/>
          <p:cNvSpPr/>
          <p:nvPr/>
        </p:nvSpPr>
        <p:spPr>
          <a:xfrm>
            <a:off x="857224" y="3571876"/>
            <a:ext cx="1643074" cy="100013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t>Деньги </a:t>
            </a:r>
            <a:endParaRPr lang="ru-RU" dirty="0"/>
          </a:p>
        </p:txBody>
      </p:sp>
      <p:sp>
        <p:nvSpPr>
          <p:cNvPr id="19" name="Прямоугольник 18"/>
          <p:cNvSpPr/>
          <p:nvPr/>
        </p:nvSpPr>
        <p:spPr>
          <a:xfrm>
            <a:off x="2571736" y="3643314"/>
            <a:ext cx="1428760"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t>Ценные бумаги </a:t>
            </a:r>
            <a:endParaRPr lang="ru-RU" dirty="0"/>
          </a:p>
        </p:txBody>
      </p:sp>
      <p:sp>
        <p:nvSpPr>
          <p:cNvPr id="20" name="Равнобедренный треугольник 19"/>
          <p:cNvSpPr/>
          <p:nvPr/>
        </p:nvSpPr>
        <p:spPr>
          <a:xfrm>
            <a:off x="4000496" y="3500438"/>
            <a:ext cx="1285884" cy="928694"/>
          </a:xfrm>
          <a:prstGeom prst="triangle">
            <a:avLst>
              <a:gd name="adj" fmla="val 4730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t>Услуги  </a:t>
            </a:r>
            <a:endParaRPr lang="ru-RU" dirty="0"/>
          </a:p>
        </p:txBody>
      </p:sp>
      <p:sp>
        <p:nvSpPr>
          <p:cNvPr id="21" name="Параллелограмм 20"/>
          <p:cNvSpPr/>
          <p:nvPr/>
        </p:nvSpPr>
        <p:spPr>
          <a:xfrm>
            <a:off x="5357818" y="3429000"/>
            <a:ext cx="1643074" cy="1214446"/>
          </a:xfrm>
          <a:prstGeom prst="parallelogram">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t>Имущественные  права</a:t>
            </a:r>
            <a:endParaRPr lang="ru-RU" dirty="0"/>
          </a:p>
        </p:txBody>
      </p:sp>
      <p:sp>
        <p:nvSpPr>
          <p:cNvPr id="22" name="Шестиугольник 21"/>
          <p:cNvSpPr/>
          <p:nvPr/>
        </p:nvSpPr>
        <p:spPr>
          <a:xfrm>
            <a:off x="7072330" y="3500438"/>
            <a:ext cx="1571636" cy="1071570"/>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t>Иное имущество </a:t>
            </a:r>
            <a:endParaRPr lang="ru-RU" dirty="0"/>
          </a:p>
        </p:txBody>
      </p:sp>
      <p:sp>
        <p:nvSpPr>
          <p:cNvPr id="23" name="Выноска со стрелкой вниз 22"/>
          <p:cNvSpPr/>
          <p:nvPr/>
        </p:nvSpPr>
        <p:spPr>
          <a:xfrm>
            <a:off x="1000100" y="4857760"/>
            <a:ext cx="7272382" cy="785818"/>
          </a:xfrm>
          <a:prstGeom prst="downArrowCallou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ru-RU" dirty="0" smtClean="0"/>
              <a:t>За  совершение действия (бездействия ), связанного с занимаемым  служебным поведение  в интересах </a:t>
            </a:r>
            <a:endParaRPr lang="ru-RU" dirty="0"/>
          </a:p>
        </p:txBody>
      </p:sp>
      <p:sp>
        <p:nvSpPr>
          <p:cNvPr id="25" name="Овал 24"/>
          <p:cNvSpPr/>
          <p:nvPr/>
        </p:nvSpPr>
        <p:spPr>
          <a:xfrm>
            <a:off x="1142976" y="5786454"/>
            <a:ext cx="7500990" cy="428628"/>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ru-RU" b="1" dirty="0" smtClean="0">
                <a:solidFill>
                  <a:schemeClr val="tx1"/>
                </a:solidFill>
              </a:rPr>
              <a:t>Юридического</a:t>
            </a:r>
            <a:r>
              <a:rPr lang="ru-RU" b="1" dirty="0" smtClean="0"/>
              <a:t>  </a:t>
            </a:r>
            <a:r>
              <a:rPr lang="ru-RU" b="1" dirty="0" smtClean="0">
                <a:solidFill>
                  <a:schemeClr val="tx1"/>
                </a:solidFill>
              </a:rPr>
              <a:t>лица </a:t>
            </a:r>
            <a:endParaRPr lang="ru-RU"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3100" b="1" dirty="0" smtClean="0">
                <a:solidFill>
                  <a:srgbClr val="C00000"/>
                </a:solidFill>
              </a:rPr>
              <a:t/>
            </a:r>
            <a:br>
              <a:rPr lang="ru-RU" sz="3100" b="1" dirty="0" smtClean="0">
                <a:solidFill>
                  <a:srgbClr val="C00000"/>
                </a:solidFill>
              </a:rPr>
            </a:br>
            <a:r>
              <a:rPr lang="ru-RU" sz="3100" b="1" dirty="0" smtClean="0">
                <a:solidFill>
                  <a:srgbClr val="C00000"/>
                </a:solidFill>
              </a:rPr>
              <a:t>Понятие </a:t>
            </a:r>
            <a:r>
              <a:rPr lang="ru-RU" sz="3100" b="1" dirty="0">
                <a:solidFill>
                  <a:srgbClr val="C00000"/>
                </a:solidFill>
              </a:rPr>
              <a:t>покушения на получение взятки</a:t>
            </a:r>
            <a:r>
              <a:rPr lang="ru-RU" dirty="0">
                <a:solidFill>
                  <a:srgbClr val="C00000"/>
                </a:solidFill>
              </a:rPr>
              <a:t>.</a:t>
            </a:r>
            <a:r>
              <a:rPr lang="ru-RU" dirty="0"/>
              <a:t/>
            </a:r>
            <a:br>
              <a:rPr lang="ru-RU" dirty="0"/>
            </a:br>
            <a:endParaRPr lang="ru-RU" dirty="0"/>
          </a:p>
        </p:txBody>
      </p:sp>
      <p:sp>
        <p:nvSpPr>
          <p:cNvPr id="3" name="Содержимое 2"/>
          <p:cNvSpPr>
            <a:spLocks noGrp="1"/>
          </p:cNvSpPr>
          <p:nvPr>
            <p:ph idx="1"/>
          </p:nvPr>
        </p:nvSpPr>
        <p:spPr>
          <a:xfrm>
            <a:off x="457200" y="1142984"/>
            <a:ext cx="8229600" cy="4983179"/>
          </a:xfrm>
        </p:spPr>
        <p:style>
          <a:lnRef idx="1">
            <a:schemeClr val="accent4"/>
          </a:lnRef>
          <a:fillRef idx="2">
            <a:schemeClr val="accent4"/>
          </a:fillRef>
          <a:effectRef idx="1">
            <a:schemeClr val="accent4"/>
          </a:effectRef>
          <a:fontRef idx="minor">
            <a:schemeClr val="dk1"/>
          </a:fontRef>
        </p:style>
        <p:txBody>
          <a:bodyPr/>
          <a:lstStyle/>
          <a:p>
            <a:r>
              <a:rPr lang="ru-RU" dirty="0"/>
              <a:t>Если обусловленная передача ценностей не состоялась по обстоятельствам, не зависящим от воли лиц, пытавшихся получить предмет взятки или подкупа, содеянное следует квалифицировать как покушение на получение взятки или незаконное вознаграждение при коммерческом подкупе (пункт 11 Постановления Пленума ВС РФ № 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3100" b="1" dirty="0" smtClean="0">
                <a:solidFill>
                  <a:srgbClr val="FF0000"/>
                </a:solidFill>
              </a:rPr>
              <a:t/>
            </a:r>
            <a:br>
              <a:rPr lang="ru-RU" sz="3100" b="1" dirty="0" smtClean="0">
                <a:solidFill>
                  <a:srgbClr val="FF0000"/>
                </a:solidFill>
              </a:rPr>
            </a:br>
            <a:r>
              <a:rPr lang="ru-RU" sz="3100" b="1" dirty="0" smtClean="0">
                <a:solidFill>
                  <a:srgbClr val="FF0000"/>
                </a:solidFill>
              </a:rPr>
              <a:t>Участие </a:t>
            </a:r>
            <a:r>
              <a:rPr lang="ru-RU" sz="3100" b="1" dirty="0">
                <a:solidFill>
                  <a:srgbClr val="FF0000"/>
                </a:solidFill>
              </a:rPr>
              <a:t>родственников в получении взятки. </a:t>
            </a:r>
            <a:r>
              <a:rPr lang="ru-RU" dirty="0"/>
              <a:t/>
            </a:r>
            <a:br>
              <a:rPr lang="ru-RU" dirty="0"/>
            </a:br>
            <a:endParaRPr lang="ru-RU" dirty="0"/>
          </a:p>
        </p:txBody>
      </p:sp>
      <p:sp>
        <p:nvSpPr>
          <p:cNvPr id="3" name="Содержимое 2"/>
          <p:cNvSpPr>
            <a:spLocks noGrp="1"/>
          </p:cNvSpPr>
          <p:nvPr>
            <p:ph idx="1"/>
          </p:nvPr>
        </p:nvSpPr>
        <p:spPr/>
        <p:txBody>
          <a:bodyPr>
            <a:normAutofit/>
          </a:bodyPr>
          <a:lstStyle/>
          <a:p>
            <a:r>
              <a:rPr lang="ru-RU" dirty="0" smtClean="0"/>
              <a:t>Если </a:t>
            </a:r>
            <a:r>
              <a:rPr lang="ru-RU" dirty="0"/>
              <a:t>имущественные выгоды в виде денег, иных ценностей, оказания материальных услуг </a:t>
            </a:r>
            <a:r>
              <a:rPr lang="ru-RU" b="1" dirty="0"/>
              <a:t>предоставлены родным и близким должностного лица с его согласия либо если он не возражал против этого </a:t>
            </a:r>
            <a:r>
              <a:rPr lang="ru-RU" dirty="0"/>
              <a:t>и использовал свои служебные полномочия в пользу взяткодателя, действия должностного лица следует квалифицировать как получение взятки.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3100" b="1" dirty="0" smtClean="0">
                <a:solidFill>
                  <a:srgbClr val="FF0000"/>
                </a:solidFill>
              </a:rPr>
              <a:t/>
            </a:r>
            <a:br>
              <a:rPr lang="ru-RU" sz="3100" b="1" dirty="0" smtClean="0">
                <a:solidFill>
                  <a:srgbClr val="FF0000"/>
                </a:solidFill>
              </a:rPr>
            </a:br>
            <a:r>
              <a:rPr lang="ru-RU" sz="3100" b="1" dirty="0" smtClean="0">
                <a:solidFill>
                  <a:srgbClr val="FF0000"/>
                </a:solidFill>
              </a:rPr>
              <a:t>Понятие </a:t>
            </a:r>
            <a:r>
              <a:rPr lang="ru-RU" sz="3100" b="1" dirty="0">
                <a:solidFill>
                  <a:srgbClr val="FF0000"/>
                </a:solidFill>
              </a:rPr>
              <a:t>вымогательства взятки</a:t>
            </a:r>
            <a:r>
              <a:rPr lang="ru-RU" dirty="0">
                <a:solidFill>
                  <a:srgbClr val="FF0000"/>
                </a:solidFill>
              </a:rPr>
              <a:t>.</a:t>
            </a:r>
            <a:br>
              <a:rPr lang="ru-RU" dirty="0">
                <a:solidFill>
                  <a:srgbClr val="FF0000"/>
                </a:solidFill>
              </a:rPr>
            </a:br>
            <a:endParaRPr lang="ru-RU" dirty="0">
              <a:solidFill>
                <a:srgbClr val="FF0000"/>
              </a:solidFill>
            </a:endParaRPr>
          </a:p>
        </p:txBody>
      </p:sp>
      <p:sp>
        <p:nvSpPr>
          <p:cNvPr id="3" name="Содержимое 2"/>
          <p:cNvSpPr>
            <a:spLocks noGrp="1"/>
          </p:cNvSpPr>
          <p:nvPr>
            <p:ph idx="1"/>
          </p:nvPr>
        </p:nvSpPr>
        <p:spPr/>
        <p:txBody>
          <a:bodyPr/>
          <a:lstStyle/>
          <a:p>
            <a:endParaRPr lang="ru-RU" dirty="0"/>
          </a:p>
        </p:txBody>
      </p:sp>
      <p:sp>
        <p:nvSpPr>
          <p:cNvPr id="7" name="Цилиндр 6"/>
          <p:cNvSpPr/>
          <p:nvPr/>
        </p:nvSpPr>
        <p:spPr>
          <a:xfrm>
            <a:off x="1428728" y="1643050"/>
            <a:ext cx="6643734" cy="928694"/>
          </a:xfrm>
          <a:prstGeom prst="ca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b="1" dirty="0" smtClean="0">
                <a:solidFill>
                  <a:schemeClr val="tx1"/>
                </a:solidFill>
              </a:rPr>
              <a:t>Должностное лицо </a:t>
            </a:r>
            <a:endParaRPr lang="ru-RU" b="1" dirty="0">
              <a:solidFill>
                <a:schemeClr val="tx1"/>
              </a:solidFill>
            </a:endParaRPr>
          </a:p>
        </p:txBody>
      </p:sp>
      <p:sp>
        <p:nvSpPr>
          <p:cNvPr id="8" name="Выноска со стрелкой вниз 7"/>
          <p:cNvSpPr/>
          <p:nvPr/>
        </p:nvSpPr>
        <p:spPr>
          <a:xfrm>
            <a:off x="1500166" y="2357430"/>
            <a:ext cx="2143140" cy="1143008"/>
          </a:xfrm>
          <a:prstGeom prst="downArrow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Требует   дать взятку </a:t>
            </a:r>
            <a:endParaRPr lang="ru-RU" dirty="0"/>
          </a:p>
        </p:txBody>
      </p:sp>
      <p:sp>
        <p:nvSpPr>
          <p:cNvPr id="9" name="Выноска со стрелкой вниз 8"/>
          <p:cNvSpPr/>
          <p:nvPr/>
        </p:nvSpPr>
        <p:spPr>
          <a:xfrm>
            <a:off x="4000496" y="2357430"/>
            <a:ext cx="4143404" cy="1214446"/>
          </a:xfrm>
          <a:prstGeom prst="downArrow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Заведомо создает условия  при которых вынуждены передать взятку</a:t>
            </a:r>
            <a:endParaRPr lang="ru-RU" dirty="0"/>
          </a:p>
        </p:txBody>
      </p:sp>
      <p:sp>
        <p:nvSpPr>
          <p:cNvPr id="10" name="Скругленный прямоугольник 9"/>
          <p:cNvSpPr/>
          <p:nvPr/>
        </p:nvSpPr>
        <p:spPr>
          <a:xfrm>
            <a:off x="4286248" y="3500438"/>
            <a:ext cx="3786214" cy="100013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smtClean="0"/>
              <a:t>Например, умышленное нарушение  установленных законом сроков </a:t>
            </a:r>
            <a:endParaRPr lang="ru-RU" dirty="0"/>
          </a:p>
        </p:txBody>
      </p:sp>
      <p:sp>
        <p:nvSpPr>
          <p:cNvPr id="11" name="Цилиндр 10"/>
          <p:cNvSpPr/>
          <p:nvPr/>
        </p:nvSpPr>
        <p:spPr>
          <a:xfrm>
            <a:off x="2571736" y="4572008"/>
            <a:ext cx="1500198" cy="1357322"/>
          </a:xfrm>
          <a:prstGeom prst="can">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Другое  лицо </a:t>
            </a:r>
            <a:endParaRPr lang="ru-RU" dirty="0">
              <a:solidFill>
                <a:schemeClr val="tx1"/>
              </a:solidFill>
            </a:endParaRPr>
          </a:p>
        </p:txBody>
      </p:sp>
      <p:sp>
        <p:nvSpPr>
          <p:cNvPr id="13" name="Нашивка 12"/>
          <p:cNvSpPr/>
          <p:nvPr/>
        </p:nvSpPr>
        <p:spPr>
          <a:xfrm>
            <a:off x="4214810" y="5072074"/>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7" name="Выноска со стрелкой вправо 16"/>
          <p:cNvSpPr/>
          <p:nvPr/>
        </p:nvSpPr>
        <p:spPr>
          <a:xfrm>
            <a:off x="571472" y="4643446"/>
            <a:ext cx="1857388" cy="114300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Действует  через </a:t>
            </a:r>
            <a:endParaRPr lang="ru-RU" dirty="0">
              <a:solidFill>
                <a:schemeClr val="tx1"/>
              </a:solidFill>
            </a:endParaRPr>
          </a:p>
        </p:txBody>
      </p:sp>
      <p:sp>
        <p:nvSpPr>
          <p:cNvPr id="23" name="Скругленный прямоугольник 22"/>
          <p:cNvSpPr/>
          <p:nvPr/>
        </p:nvSpPr>
        <p:spPr>
          <a:xfrm>
            <a:off x="4857752" y="4857760"/>
            <a:ext cx="35719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FF0000"/>
                </a:solidFill>
              </a:rPr>
              <a:t>Посредничество  во  взяточничестве</a:t>
            </a:r>
            <a:endParaRPr lang="ru-RU" b="1" dirty="0">
              <a:solidFill>
                <a:srgbClr val="FF0000"/>
              </a:solidFill>
            </a:endParaRPr>
          </a:p>
        </p:txBody>
      </p:sp>
      <p:cxnSp>
        <p:nvCxnSpPr>
          <p:cNvPr id="25" name="Прямая соединительная линия 24"/>
          <p:cNvCxnSpPr/>
          <p:nvPr/>
        </p:nvCxnSpPr>
        <p:spPr>
          <a:xfrm rot="10800000">
            <a:off x="1142976" y="2143116"/>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rot="5400000">
            <a:off x="-71470" y="3429000"/>
            <a:ext cx="242889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dirty="0" smtClean="0"/>
              <a:t>Действия гражданского служащего </a:t>
            </a:r>
            <a:endParaRPr lang="ru-RU" dirty="0"/>
          </a:p>
        </p:txBody>
      </p:sp>
      <p:sp>
        <p:nvSpPr>
          <p:cNvPr id="3" name="Содержимое 2"/>
          <p:cNvSpPr>
            <a:spLocks noGrp="1"/>
          </p:cNvSpPr>
          <p:nvPr>
            <p:ph idx="1"/>
          </p:nvPr>
        </p:nvSpPr>
        <p:spPr>
          <a:xfrm>
            <a:off x="457200" y="1600201"/>
            <a:ext cx="8229600" cy="3757626"/>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ru-RU" dirty="0" smtClean="0"/>
              <a:t>Сообщать о взяточничестве добровольно </a:t>
            </a:r>
          </a:p>
          <a:p>
            <a:r>
              <a:rPr lang="ru-RU" dirty="0" smtClean="0"/>
              <a:t>Активно  способствовать  изобличению  причастных  к совершению  преступления лиц ( взяткодателя, взяткополучателя, посредника , лиц, принявших  или  передавших  предмет  коммерческого  подкупа  _____________________________________</a:t>
            </a:r>
          </a:p>
          <a:p>
            <a:endParaRPr lang="ru-RU" dirty="0"/>
          </a:p>
        </p:txBody>
      </p:sp>
      <p:sp>
        <p:nvSpPr>
          <p:cNvPr id="4" name="Скругленный прямоугольник 3"/>
          <p:cNvSpPr/>
          <p:nvPr/>
        </p:nvSpPr>
        <p:spPr>
          <a:xfrm>
            <a:off x="3000364" y="5715016"/>
            <a:ext cx="3857652" cy="4286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dirty="0" smtClean="0"/>
              <a:t>г. Сыктывкар,  2013 г.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289</Words>
  <Application>Microsoft Office PowerPoint</Application>
  <PresentationFormat>Экран (4:3)</PresentationFormat>
  <Paragraphs>45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МИНИСТЕРСТВО  ЗДРАВООХРАНЕНИЯ   РЕСПУБЛИКИ КОМИ </vt:lpstr>
      <vt:lpstr>Понятие  взятки или  коммерческого подкупа</vt:lpstr>
      <vt:lpstr>Понятие незаконного вознаграждения от имени юридического лица</vt:lpstr>
      <vt:lpstr> Понятие покушения на получение взятки. </vt:lpstr>
      <vt:lpstr> Участие родственников в получении взятки.  </vt:lpstr>
      <vt:lpstr> Понятие вымогательства взятки. </vt:lpstr>
      <vt:lpstr>Действия гражданского служащего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ЗДРАВООХРАНЕНИЯ   РЕСПУБЛИКИ КОМИ </dc:title>
  <dc:creator>Admin</dc:creator>
  <cp:lastModifiedBy>User</cp:lastModifiedBy>
  <cp:revision>37</cp:revision>
  <cp:lastPrinted>2015-06-10T05:46:23Z</cp:lastPrinted>
  <dcterms:created xsi:type="dcterms:W3CDTF">2013-11-10T10:06:46Z</dcterms:created>
  <dcterms:modified xsi:type="dcterms:W3CDTF">2015-06-10T05:59:42Z</dcterms:modified>
</cp:coreProperties>
</file>