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8">
  <p:sldMasterIdLst>
    <p:sldMasterId id="2147483648" r:id="rId1"/>
  </p:sldMasterIdLst>
  <p:sldIdLst>
    <p:sldId id="256" r:id="rId2"/>
    <p:sldId id="257" r:id="rId3"/>
    <p:sldId id="265" r:id="rId4"/>
    <p:sldId id="289" r:id="rId5"/>
    <p:sldId id="1184" r:id="rId6"/>
    <p:sldId id="1183" r:id="rId7"/>
    <p:sldId id="258" r:id="rId8"/>
    <p:sldId id="259" r:id="rId9"/>
    <p:sldId id="260" r:id="rId10"/>
    <p:sldId id="271" r:id="rId11"/>
    <p:sldId id="268" r:id="rId12"/>
    <p:sldId id="261" r:id="rId13"/>
    <p:sldId id="262" r:id="rId14"/>
    <p:sldId id="263" r:id="rId15"/>
    <p:sldId id="264" r:id="rId16"/>
    <p:sldId id="270" r:id="rId17"/>
    <p:sldId id="272" r:id="rId18"/>
    <p:sldId id="1185" r:id="rId19"/>
    <p:sldId id="273" r:id="rId20"/>
    <p:sldId id="1186" r:id="rId21"/>
    <p:sldId id="1187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99"/>
    <a:srgbClr val="FFCCCC"/>
    <a:srgbClr val="CC99FF"/>
    <a:srgbClr val="FFFFCC"/>
    <a:srgbClr val="FEDAF7"/>
    <a:srgbClr val="FDCFF4"/>
    <a:srgbClr val="FFEFFF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B1B6-9C28-4AE5-A8E9-F5E1850A7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Форма № 30 «Сведения о медицинской организации»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E04C0C-D6EE-4402-ADA9-7597200E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00210"/>
            <a:ext cx="6815669" cy="830513"/>
          </a:xfrm>
        </p:spPr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ru-RU" dirty="0">
                <a:solidFill>
                  <a:prstClr val="black"/>
                </a:solidFill>
              </a:rPr>
              <a:t>Раздел </a:t>
            </a:r>
            <a:r>
              <a:rPr lang="en-US" dirty="0">
                <a:solidFill>
                  <a:prstClr val="black"/>
                </a:solidFill>
              </a:rPr>
              <a:t>III</a:t>
            </a:r>
            <a:r>
              <a:rPr lang="ru-RU" dirty="0">
                <a:solidFill>
                  <a:prstClr val="black"/>
                </a:solidFill>
              </a:rPr>
              <a:t>. «Деятельность медицинских организаций по оказанию медицинской помощи в амбулаторных условиях</a:t>
            </a:r>
            <a:r>
              <a:rPr lang="ru-RU" sz="1800" dirty="0">
                <a:solidFill>
                  <a:prstClr val="black"/>
                </a:solidFill>
              </a:rPr>
              <a:t>»</a:t>
            </a:r>
          </a:p>
          <a:p>
            <a:pPr lvl="0">
              <a:buClr>
                <a:srgbClr val="83992A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1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B06BA-6538-411F-8E9C-7AECA97B8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68" y="861412"/>
            <a:ext cx="95154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DA0EF7D-F97F-4B93-BCD8-C9101C8E2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88191"/>
              </p:ext>
            </p:extLst>
          </p:nvPr>
        </p:nvGraphicFramePr>
        <p:xfrm>
          <a:off x="946568" y="1132800"/>
          <a:ext cx="9515476" cy="4074544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969876775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1026204283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36361303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2865350378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53127440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753917947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4787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85194"/>
                  </a:ext>
                </a:extLst>
              </a:tr>
              <a:tr h="539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49394"/>
                  </a:ext>
                </a:extLst>
              </a:tr>
              <a:tr h="16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заболеваниям,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71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активных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33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83315"/>
                  </a:ext>
                </a:extLst>
              </a:tr>
              <a:tr h="25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профилактической и иными целями,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7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медицинский осмотр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95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диспансеризация и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профилактический  медицинский осмотр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1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комплексный медицинский осмотр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1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из них в центрах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паллиативная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5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патронаж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5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2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5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552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3E3DBB-1F72-4BC6-997F-294079322DB2}"/>
              </a:ext>
            </a:extLst>
          </p:cNvPr>
          <p:cNvSpPr txBox="1"/>
          <p:nvPr/>
        </p:nvSpPr>
        <p:spPr>
          <a:xfrm>
            <a:off x="4804095" y="676746"/>
            <a:ext cx="2583809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Контроли по таб. 2105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22887E5-D211-4A03-B966-5CBFE4AE2E01}"/>
              </a:ext>
            </a:extLst>
          </p:cNvPr>
          <p:cNvSpPr/>
          <p:nvPr/>
        </p:nvSpPr>
        <p:spPr>
          <a:xfrm>
            <a:off x="2230357" y="2699786"/>
            <a:ext cx="3033341" cy="1009572"/>
          </a:xfrm>
          <a:prstGeom prst="wedgeRoundRectCallout">
            <a:avLst>
              <a:gd name="adj1" fmla="val 24426"/>
              <a:gd name="adj2" fmla="val -4403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Таб. 2105, стр. 5, гр. 3 = таб. 2100, стр. 1, (гр. 3 + 9) – (гр. 7 + 8 + 11)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E842A489-ABBB-4251-AB62-B3DE129E02AE}"/>
              </a:ext>
            </a:extLst>
          </p:cNvPr>
          <p:cNvSpPr/>
          <p:nvPr/>
        </p:nvSpPr>
        <p:spPr>
          <a:xfrm>
            <a:off x="2266409" y="1832797"/>
            <a:ext cx="3078149" cy="572975"/>
          </a:xfrm>
          <a:prstGeom prst="wedgeRoundRectCallout">
            <a:avLst>
              <a:gd name="adj1" fmla="val 28519"/>
              <a:gd name="adj2" fmla="val -4324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Таб. 2105, стр. 1, гр. 3 = таб. 2100, стр. 1, гр. 7 + 8 + 11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AC4810B0-92C9-45C6-A390-0C6C89B23021}"/>
              </a:ext>
            </a:extLst>
          </p:cNvPr>
          <p:cNvSpPr/>
          <p:nvPr/>
        </p:nvSpPr>
        <p:spPr>
          <a:xfrm>
            <a:off x="8018243" y="2699785"/>
            <a:ext cx="2350707" cy="1009571"/>
          </a:xfrm>
          <a:prstGeom prst="wedgeRoundRectCallout">
            <a:avLst>
              <a:gd name="adj1" fmla="val -48871"/>
              <a:gd name="adj2" fmla="val -19789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Таб. 2105, стр. 5, гр. 5 = таб. 2100, стр. 1, (гр. 5 + 12) – (гр. 8 + 13)</a:t>
            </a: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9E105914-BDAA-4AAF-9EDD-5043A8A0F495}"/>
              </a:ext>
            </a:extLst>
          </p:cNvPr>
          <p:cNvSpPr/>
          <p:nvPr/>
        </p:nvSpPr>
        <p:spPr>
          <a:xfrm>
            <a:off x="7841410" y="1855957"/>
            <a:ext cx="2620633" cy="520118"/>
          </a:xfrm>
          <a:prstGeom prst="wedgeRoundRectCallout">
            <a:avLst>
              <a:gd name="adj1" fmla="val -49691"/>
              <a:gd name="adj2" fmla="val -18037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Таб. 2105, стр. 1, гр. 5 = таб. 2100, стр. 1, гр. 8 + 13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28299A69-CEE6-457D-A49D-281ABF3CF823}"/>
              </a:ext>
            </a:extLst>
          </p:cNvPr>
          <p:cNvSpPr/>
          <p:nvPr/>
        </p:nvSpPr>
        <p:spPr>
          <a:xfrm>
            <a:off x="5156567" y="1848060"/>
            <a:ext cx="2684842" cy="572975"/>
          </a:xfrm>
          <a:prstGeom prst="wedgeRoundRectCallout">
            <a:avLst>
              <a:gd name="adj1" fmla="val -18471"/>
              <a:gd name="adj2" fmla="val 4797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Таб. 2105, стр. 1, гр. 4 ≥ таб. 2100, стр. 1, гр. 6 </a:t>
            </a: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6AC25D06-EEC5-4465-B55B-12812D9817AE}"/>
              </a:ext>
            </a:extLst>
          </p:cNvPr>
          <p:cNvSpPr/>
          <p:nvPr/>
        </p:nvSpPr>
        <p:spPr>
          <a:xfrm>
            <a:off x="5298550" y="2699786"/>
            <a:ext cx="2684842" cy="1009572"/>
          </a:xfrm>
          <a:prstGeom prst="wedgeRoundRectCallout">
            <a:avLst>
              <a:gd name="adj1" fmla="val -24179"/>
              <a:gd name="adj2" fmla="val -44835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Таб. 2105, стр. 5, гр. 4 ≥ таб. 2100, стр. 1, (гр. 4 + 10) – Таб. 2105, стр. 1, гр. 4</a:t>
            </a:r>
          </a:p>
        </p:txBody>
      </p:sp>
    </p:spTree>
    <p:extLst>
      <p:ext uri="{BB962C8B-B14F-4D97-AF65-F5344CB8AC3E}">
        <p14:creationId xmlns:p14="http://schemas.microsoft.com/office/powerpoint/2010/main" val="30821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62F44-8177-41E7-86E7-EEA8D699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68" y="861412"/>
            <a:ext cx="95154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EF375C-4CFE-461A-A050-023E66C1F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69928"/>
              </p:ext>
            </p:extLst>
          </p:nvPr>
        </p:nvGraphicFramePr>
        <p:xfrm>
          <a:off x="1022068" y="1174667"/>
          <a:ext cx="9515476" cy="4074544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969876775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1026204283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36361303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2865350378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53127440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753917947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4787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85194"/>
                  </a:ext>
                </a:extLst>
              </a:tr>
              <a:tr h="539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49394"/>
                  </a:ext>
                </a:extLst>
              </a:tr>
              <a:tr h="16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заболеваниям,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 них: в неотложной форме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71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активных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33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83315"/>
                  </a:ext>
                </a:extLst>
              </a:tr>
              <a:tr h="25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профилактической и иными целями,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7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медицинский осмотр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95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диспансеризация и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профилактический  медицинский осмотр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81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комплексный медицинский осмотр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17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из них в центрах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3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паллиативная помощь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5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патронаж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65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2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95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55246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89965EE-AD9C-4A96-9162-8328DF7F4C3D}"/>
              </a:ext>
            </a:extLst>
          </p:cNvPr>
          <p:cNvSpPr/>
          <p:nvPr/>
        </p:nvSpPr>
        <p:spPr>
          <a:xfrm>
            <a:off x="4981749" y="675406"/>
            <a:ext cx="5413696" cy="704753"/>
          </a:xfrm>
          <a:prstGeom prst="roundRect">
            <a:avLst>
              <a:gd name="adj" fmla="val 2499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/>
                </a:solidFill>
              </a:rPr>
              <a:t>стр. 1 = стр. 2 + стр. 3 + стр. 4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стр. 5 = стр. 6 + стр. 7 + стр. 8 + стр. 10 + стр.11 + стр. 12 </a:t>
            </a: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443B2252-C83A-425B-9F35-C5A77A281852}"/>
              </a:ext>
            </a:extLst>
          </p:cNvPr>
          <p:cNvSpPr/>
          <p:nvPr/>
        </p:nvSpPr>
        <p:spPr>
          <a:xfrm>
            <a:off x="6304317" y="1463224"/>
            <a:ext cx="4865615" cy="1234307"/>
          </a:xfrm>
          <a:prstGeom prst="wedgeRoundRectCallout">
            <a:avLst>
              <a:gd name="adj1" fmla="val -66043"/>
              <a:gd name="adj2" fmla="val 72520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 строку 7 «диспансеризация» включаются посещения, выполненные в рамках </a:t>
            </a:r>
            <a:r>
              <a:rPr lang="ru-RU" sz="1400" b="1" u="sng" dirty="0">
                <a:solidFill>
                  <a:schemeClr val="tx1"/>
                </a:solidFill>
              </a:rPr>
              <a:t>диспансеризации определенных групп взрослого населения, госслужащих и муниципальных служащих, а также детей-сирот.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42B25A46-206B-40EB-A1AF-BA6555118B5A}"/>
              </a:ext>
            </a:extLst>
          </p:cNvPr>
          <p:cNvSpPr/>
          <p:nvPr/>
        </p:nvSpPr>
        <p:spPr>
          <a:xfrm>
            <a:off x="6442744" y="2809762"/>
            <a:ext cx="4865615" cy="1711354"/>
          </a:xfrm>
          <a:prstGeom prst="wedgeRoundRectCallout">
            <a:avLst>
              <a:gd name="adj1" fmla="val -67390"/>
              <a:gd name="adj2" fmla="val -19754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 строке 8 «комплексный медицинский осмотр» указываются посещения в центры здоровья и посещения, выполненные в рамках комплексных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обследований участников (инвалидов) Великой Отечественной войны (за исключением, выполненных в рамках диспансеризации определенных групп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взрослого населения).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C7B3C863-CFBE-4F5E-BC81-1F9323AEFC33}"/>
              </a:ext>
            </a:extLst>
          </p:cNvPr>
          <p:cNvSpPr/>
          <p:nvPr/>
        </p:nvSpPr>
        <p:spPr>
          <a:xfrm>
            <a:off x="1022068" y="5316245"/>
            <a:ext cx="5420676" cy="874073"/>
          </a:xfrm>
          <a:prstGeom prst="wedgeRoundRectCallout">
            <a:avLst>
              <a:gd name="adj1" fmla="val -42129"/>
              <a:gd name="adj2" fmla="val -195430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 строке 12 «прочие» указываются посещения, выполненные врачом с профилактическими целями, не указанными в данной таблицы.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B10533C-22DC-43A9-AD22-DC014EA0D7B5}"/>
              </a:ext>
            </a:extLst>
          </p:cNvPr>
          <p:cNvSpPr/>
          <p:nvPr/>
        </p:nvSpPr>
        <p:spPr>
          <a:xfrm>
            <a:off x="6724792" y="4570502"/>
            <a:ext cx="4251878" cy="790940"/>
          </a:xfrm>
          <a:prstGeom prst="wedgeRoundRectCallout">
            <a:avLst>
              <a:gd name="adj1" fmla="val -77300"/>
              <a:gd name="adj2" fmla="val -3408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15 «мобильная медицинская бригада»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выполненные врачебные посещения бригадой, не оснащенной мобильным медицинским комплексом.</a:t>
            </a:r>
            <a:endParaRPr lang="ru-RU" sz="800" dirty="0">
              <a:solidFill>
                <a:prstClr val="black"/>
              </a:solidFill>
              <a:latin typeface="TimesNewRomanPSMT"/>
            </a:endParaRPr>
          </a:p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NewRomanPSMT"/>
              </a:rPr>
              <a:t>(должны быть данные в таб. 1003, стр. 10).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DFF08F55-4CFD-46C0-AB89-CB4E9741E13A}"/>
              </a:ext>
            </a:extLst>
          </p:cNvPr>
          <p:cNvSpPr/>
          <p:nvPr/>
        </p:nvSpPr>
        <p:spPr>
          <a:xfrm>
            <a:off x="6311347" y="5491320"/>
            <a:ext cx="5261528" cy="691157"/>
          </a:xfrm>
          <a:prstGeom prst="wedgeRoundRectCallout">
            <a:avLst>
              <a:gd name="adj1" fmla="val -61458"/>
              <a:gd name="adj2" fmla="val -11508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В строке 16 «мобильный медицинский комплекс»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NewRomanPSMT"/>
              </a:rPr>
              <a:t>указываются выполненные врачебные посещения бригадой, оснащенной мобильным медицинским комплексом</a:t>
            </a:r>
            <a:endParaRPr lang="ru-RU" sz="800" dirty="0">
              <a:solidFill>
                <a:schemeClr val="tx1"/>
              </a:solidFill>
              <a:latin typeface="TimesNewRomanPSMT"/>
            </a:endParaRPr>
          </a:p>
          <a:p>
            <a:pPr lvl="0" algn="ctr"/>
            <a:r>
              <a:rPr lang="ru-RU" sz="1100" b="1" dirty="0">
                <a:solidFill>
                  <a:prstClr val="black"/>
                </a:solidFill>
                <a:latin typeface="TimesNewRomanPSMT"/>
              </a:rPr>
              <a:t>(должны быть данные в таб. 1003, стр. 11).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5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178F9AA-49C5-49D2-BAB4-695D94A43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24042"/>
              </p:ext>
            </p:extLst>
          </p:nvPr>
        </p:nvGraphicFramePr>
        <p:xfrm>
          <a:off x="876656" y="1079203"/>
          <a:ext cx="9601200" cy="2260600"/>
        </p:xfrm>
        <a:graphic>
          <a:graphicData uri="http://schemas.openxmlformats.org/drawingml/2006/table">
            <a:tbl>
              <a:tblPr firstRow="1" firstCol="1" bandRow="1"/>
              <a:tblGrid>
                <a:gridCol w="6674204">
                  <a:extLst>
                    <a:ext uri="{9D8B030D-6E8A-4147-A177-3AD203B41FA5}">
                      <a16:colId xmlns:a16="http://schemas.microsoft.com/office/drawing/2014/main" val="2644033379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3849694883"/>
                    </a:ext>
                  </a:extLst>
                </a:gridCol>
                <a:gridCol w="1138870">
                  <a:extLst>
                    <a:ext uri="{9D8B030D-6E8A-4147-A177-3AD203B41FA5}">
                      <a16:colId xmlns:a16="http://schemas.microsoft.com/office/drawing/2014/main" val="3089706119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1785200179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highlight>
                            <a:srgbClr val="CCFFCC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</a:t>
                      </a:r>
                      <a:endParaRPr lang="ru-RU" sz="1400" b="1" dirty="0">
                        <a:effectLst/>
                        <a:highlight>
                          <a:srgbClr val="CCFFCC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47010"/>
                  </a:ext>
                </a:extLst>
              </a:tr>
              <a:tr h="1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6774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0181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ФАПах (включая посещения на дому)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372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289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2: акушерки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3466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568065" algn="ctr"/>
                        </a:tabLs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фельдшерских пунктах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26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6504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пунктах (отделениях, кабинетах) неотложной медицинской помощи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84073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мобильных медицинских бригад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1483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фельдшеры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7624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акушерки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8637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амбулаториях (из стр.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1278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в передвижных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7456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6: акушерки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028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B86379A-3C68-4DCE-8405-A32F09F69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75603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3E055BB-297D-4624-8258-6F70D55EBD31}"/>
              </a:ext>
            </a:extLst>
          </p:cNvPr>
          <p:cNvSpPr/>
          <p:nvPr/>
        </p:nvSpPr>
        <p:spPr>
          <a:xfrm>
            <a:off x="1037438" y="3657600"/>
            <a:ext cx="10117123" cy="2329198"/>
          </a:xfrm>
          <a:prstGeom prst="wedgeRoundRectCallout">
            <a:avLst>
              <a:gd name="adj1" fmla="val -28306"/>
              <a:gd name="adj2" fmla="val -5016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  <a:latin typeface="TimesNewRomanPSMT"/>
              </a:rPr>
              <a:t>Не учитываются в виде учетной единицы - «посещение»</a:t>
            </a:r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Работа среднего медицинского персонала лабораторий, рентгеновских, физиотерапевтических, лечебно-физкультурных и других вспомогательных отделений (кабинетов), где учету подлежит число отпущенных процедур (выполненных анализов, исследований и др.);</a:t>
            </a:r>
          </a:p>
          <a:p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Посещения к зубным врачам и гигиенистам стоматологическим;</a:t>
            </a:r>
          </a:p>
          <a:p>
            <a:endParaRPr lang="ru-RU" sz="800" b="1" dirty="0">
              <a:solidFill>
                <a:schemeClr val="tx1"/>
              </a:solidFill>
              <a:latin typeface="TimesNewRomanPSMT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-    Предрейсовые и послерейсовые осмотры, проведенные медицинскими сестрами.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E11FE1-A0B5-453D-9661-5EEB0CC8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761406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E2FDBDF-3588-42D1-AA10-1C3135F4F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75603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3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701D824-4A55-47DA-873B-D348A37F3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56" y="90843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9F8B2AB-FC64-4D16-ABBE-617041FA2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43862"/>
              </p:ext>
            </p:extLst>
          </p:nvPr>
        </p:nvGraphicFramePr>
        <p:xfrm>
          <a:off x="1061459" y="1154658"/>
          <a:ext cx="9601200" cy="2375709"/>
        </p:xfrm>
        <a:graphic>
          <a:graphicData uri="http://schemas.openxmlformats.org/drawingml/2006/table">
            <a:tbl>
              <a:tblPr firstRow="1" firstCol="1" bandRow="1"/>
              <a:tblGrid>
                <a:gridCol w="6674204">
                  <a:extLst>
                    <a:ext uri="{9D8B030D-6E8A-4147-A177-3AD203B41FA5}">
                      <a16:colId xmlns:a16="http://schemas.microsoft.com/office/drawing/2014/main" val="2644033379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3849694883"/>
                    </a:ext>
                  </a:extLst>
                </a:gridCol>
                <a:gridCol w="1138870">
                  <a:extLst>
                    <a:ext uri="{9D8B030D-6E8A-4147-A177-3AD203B41FA5}">
                      <a16:colId xmlns:a16="http://schemas.microsoft.com/office/drawing/2014/main" val="3089706119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1785200179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47010"/>
                  </a:ext>
                </a:extLst>
              </a:tr>
              <a:tr h="1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6774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0181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ФАПах (включая посещения на дому)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372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289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2: акушерки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3466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568065" algn="ctr"/>
                        </a:tabLs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фельдшерских пунктах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260"/>
                  </a:ext>
                </a:extLst>
              </a:tr>
              <a:tr h="16777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на передвижных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65040"/>
                  </a:ext>
                </a:extLst>
              </a:tr>
              <a:tr h="201336">
                <a:tc>
                  <a:txBody>
                    <a:bodyPr/>
                    <a:lstStyle/>
                    <a:p>
                      <a:pPr marL="53022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пунктах (отделениях, кабинетах) неотложной медицинской помощи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4073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мобильных медицинских бригад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1483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фельдшеры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7624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акушерки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8637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амбулаториях (из стр.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1278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в передвижных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7456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6: акушерки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028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684A4E2-6DD6-4526-8A17-243740CB4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70938"/>
              </p:ext>
            </p:extLst>
          </p:nvPr>
        </p:nvGraphicFramePr>
        <p:xfrm>
          <a:off x="796533" y="4550250"/>
          <a:ext cx="8633399" cy="1514990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3030057403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3022460555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1493520313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3361574796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329159454"/>
                    </a:ext>
                  </a:extLst>
                </a:gridCol>
              </a:tblGrid>
              <a:tr h="95392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78642"/>
                  </a:ext>
                </a:extLst>
              </a:tr>
              <a:tr h="1362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42354"/>
                  </a:ext>
                </a:extLst>
              </a:tr>
              <a:tr h="424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(пункты, кабинеты) неотложной медицинской помощи, оказывающих медицинскую помощь в амбулаторных условиях,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9429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D05FFE6-C4B5-4514-AE95-744B6CEA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33" y="4111983"/>
            <a:ext cx="863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CE5D53C0-915F-41AB-B591-CD89B0D0C13C}"/>
              </a:ext>
            </a:extLst>
          </p:cNvPr>
          <p:cNvSpPr/>
          <p:nvPr/>
        </p:nvSpPr>
        <p:spPr>
          <a:xfrm>
            <a:off x="6736360" y="3011648"/>
            <a:ext cx="4420998" cy="2550253"/>
          </a:xfrm>
          <a:prstGeom prst="wedgeRoundRectCallout">
            <a:avLst>
              <a:gd name="adj1" fmla="val -65805"/>
              <a:gd name="adj2" fmla="val 6052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16B22EE-CBCD-465C-98DB-0B48021365D0}"/>
              </a:ext>
            </a:extLst>
          </p:cNvPr>
          <p:cNvSpPr/>
          <p:nvPr/>
        </p:nvSpPr>
        <p:spPr>
          <a:xfrm>
            <a:off x="6736361" y="3011648"/>
            <a:ext cx="4420998" cy="2550253"/>
          </a:xfrm>
          <a:prstGeom prst="wedgeRoundRectCallout">
            <a:avLst>
              <a:gd name="adj1" fmla="val -64114"/>
              <a:gd name="adj2" fmla="val -6343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MT"/>
              </a:rPr>
              <a:t>В таб. 2101 стр. 4 включаются сведения о числе посещений к среднему медицинскому персоналу, ведущему самостоятельный прием, как в пунктах, так и в отделениях и кабинетах неотложной помощи,                то есть при наличии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MT"/>
              </a:rPr>
              <a:t>соответствующих структурных подразделений, указанных в таб. 1001 по стр. 70 «отделения (пункты, кабинеты неотложной медицинской помощи, оказывающей медицинскую помощь в амбулаторных условиях)».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1456D-403F-4F00-A648-54B44A464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56" y="680957"/>
            <a:ext cx="96660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68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870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(2101)				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87EDFF1-1B6E-43DA-A980-B2B75FD2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19286"/>
              </p:ext>
            </p:extLst>
          </p:nvPr>
        </p:nvGraphicFramePr>
        <p:xfrm>
          <a:off x="876656" y="978495"/>
          <a:ext cx="9601200" cy="2323730"/>
        </p:xfrm>
        <a:graphic>
          <a:graphicData uri="http://schemas.openxmlformats.org/drawingml/2006/table">
            <a:tbl>
              <a:tblPr firstRow="1" firstCol="1" bandRow="1"/>
              <a:tblGrid>
                <a:gridCol w="6674204">
                  <a:extLst>
                    <a:ext uri="{9D8B030D-6E8A-4147-A177-3AD203B41FA5}">
                      <a16:colId xmlns:a16="http://schemas.microsoft.com/office/drawing/2014/main" val="2644033379"/>
                    </a:ext>
                  </a:extLst>
                </a:gridCol>
                <a:gridCol w="807642">
                  <a:extLst>
                    <a:ext uri="{9D8B030D-6E8A-4147-A177-3AD203B41FA5}">
                      <a16:colId xmlns:a16="http://schemas.microsoft.com/office/drawing/2014/main" val="3849694883"/>
                    </a:ext>
                  </a:extLst>
                </a:gridCol>
                <a:gridCol w="1138870">
                  <a:extLst>
                    <a:ext uri="{9D8B030D-6E8A-4147-A177-3AD203B41FA5}">
                      <a16:colId xmlns:a16="http://schemas.microsoft.com/office/drawing/2014/main" val="3089706119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1785200179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47010"/>
                  </a:ext>
                </a:extLst>
              </a:tr>
              <a:tr h="1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6774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среднего медицинского персонала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0181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на ФАПах (включая посещения на дому)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2372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2894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2: акушерки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34662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3568065" algn="ctr"/>
                        </a:tabLs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фельдшерских пунктах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26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на передвижных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65040"/>
                  </a:ext>
                </a:extLst>
              </a:tr>
              <a:tr h="146839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пунктах (отделениях, кабинетах) неотложной медицинской помощи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4073"/>
                  </a:ext>
                </a:extLst>
              </a:tr>
              <a:tr h="11506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мобильных медицинских бригад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21483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фельдшеры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576249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стр. 5 акушерки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86379"/>
                  </a:ext>
                </a:extLst>
              </a:tr>
              <a:tr h="170291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амбулаториях (из стр. 1)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12780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в передвижных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74565"/>
                  </a:ext>
                </a:extLst>
              </a:tr>
              <a:tr h="125703">
                <a:tc>
                  <a:txBody>
                    <a:bodyPr/>
                    <a:lstStyle/>
                    <a:p>
                      <a:pPr marL="53022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из стр. 6: акушерки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0287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02F3096C-8CDE-4ECC-BDC8-B42333E4705F}"/>
              </a:ext>
            </a:extLst>
          </p:cNvPr>
          <p:cNvSpPr/>
          <p:nvPr/>
        </p:nvSpPr>
        <p:spPr>
          <a:xfrm>
            <a:off x="1870745" y="3353542"/>
            <a:ext cx="9454393" cy="1302349"/>
          </a:xfrm>
          <a:prstGeom prst="wedgeRoundRectCallout">
            <a:avLst>
              <a:gd name="adj1" fmla="val 40235"/>
              <a:gd name="adj2" fmla="val -8163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В строке 6 «в амбулаториях» указываются посещения среднего медицинского персонала во врачебных амбулаториях, входящих в состав медицинской организации и самостоятельного юридического лица.</a:t>
            </a:r>
            <a:r>
              <a:rPr lang="ru-RU" sz="1200" dirty="0">
                <a:solidFill>
                  <a:prstClr val="black"/>
                </a:solidFill>
                <a:latin typeface="TimesNewRomanPSMT"/>
              </a:rPr>
              <a:t>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Данные вносятся при наличии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соответствующих структурных подразделений, указанных в таб. 1001 по стр. 3 и наличии соответствующих 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олжностей и физических лиц в </a:t>
            </a:r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таб. 1104 </a:t>
            </a:r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TimesNewRomanPSMT"/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0620069F-8F45-4221-816B-05C888161F58}"/>
              </a:ext>
            </a:extLst>
          </p:cNvPr>
          <p:cNvSpPr/>
          <p:nvPr/>
        </p:nvSpPr>
        <p:spPr>
          <a:xfrm>
            <a:off x="876656" y="4714613"/>
            <a:ext cx="10565927" cy="1462430"/>
          </a:xfrm>
          <a:prstGeom prst="wedgeRoundRectCallout">
            <a:avLst>
              <a:gd name="adj1" fmla="val -30665"/>
              <a:gd name="adj2" fmla="val -45784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NewRomanPSMT"/>
              </a:rPr>
              <a:t>Если в амбулаториях организован кабинет неотложной медицинской помощи, то посещения среднего медицинского персонала показываются </a:t>
            </a:r>
            <a:r>
              <a:rPr lang="ru-RU" sz="1400" u="sng" dirty="0">
                <a:solidFill>
                  <a:prstClr val="black"/>
                </a:solidFill>
                <a:latin typeface="TimesNewRomanPSMT"/>
              </a:rPr>
              <a:t>в строке 4 и 6</a:t>
            </a:r>
            <a:r>
              <a:rPr lang="ru-RU" sz="1400" dirty="0">
                <a:solidFill>
                  <a:prstClr val="black"/>
                </a:solidFill>
                <a:latin typeface="TimesNewRomanPSMT"/>
              </a:rPr>
              <a:t>.</a:t>
            </a:r>
          </a:p>
          <a:p>
            <a:pPr lvl="0" algn="ctr"/>
            <a:r>
              <a:rPr lang="ru-RU" sz="800" dirty="0">
                <a:solidFill>
                  <a:prstClr val="black"/>
                </a:solidFill>
                <a:latin typeface="TimesNewRomanPSMT"/>
              </a:rPr>
              <a:t>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highlight>
                  <a:srgbClr val="FF9999"/>
                </a:highlight>
                <a:latin typeface="TimesNewRomanPSMT"/>
              </a:rPr>
              <a:t>В строку 1 данные посещения </a:t>
            </a:r>
            <a:r>
              <a:rPr lang="ru-RU" sz="1400" u="sng" dirty="0">
                <a:solidFill>
                  <a:prstClr val="black"/>
                </a:solidFill>
                <a:highlight>
                  <a:srgbClr val="FF9999"/>
                </a:highlight>
                <a:latin typeface="TimesNewRomanPSMT"/>
              </a:rPr>
              <a:t>не должны </a:t>
            </a:r>
            <a:r>
              <a:rPr lang="ru-RU" sz="1400" dirty="0">
                <a:solidFill>
                  <a:prstClr val="black"/>
                </a:solidFill>
                <a:highlight>
                  <a:srgbClr val="FF9999"/>
                </a:highlight>
                <a:latin typeface="TimesNewRomanPSMT"/>
              </a:rPr>
              <a:t>дублироваться дважды.</a:t>
            </a:r>
          </a:p>
          <a:p>
            <a:pPr lvl="0" algn="ctr"/>
            <a:endParaRPr lang="ru-RU" sz="800" dirty="0">
              <a:solidFill>
                <a:prstClr val="black"/>
              </a:solidFill>
              <a:highlight>
                <a:srgbClr val="FF9999"/>
              </a:highlight>
              <a:latin typeface="TimesNewRomanPSMT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NewRomanPSMT"/>
              </a:rPr>
              <a:t>В строке 6.1 «из них: в передвижных» указываются посещения среднего медицинского персонала, выполненных на передвижных врачебных амбулаториях.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EC2045-A120-4A8C-82C5-6FB9DFE75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846"/>
              </p:ext>
            </p:extLst>
          </p:nvPr>
        </p:nvGraphicFramePr>
        <p:xfrm>
          <a:off x="813495" y="1150277"/>
          <a:ext cx="9340215" cy="1160749"/>
        </p:xfrm>
        <a:graphic>
          <a:graphicData uri="http://schemas.openxmlformats.org/drawingml/2006/table">
            <a:tbl>
              <a:tblPr firstRow="1" firstCol="1" bandRow="1"/>
              <a:tblGrid>
                <a:gridCol w="6539865">
                  <a:extLst>
                    <a:ext uri="{9D8B030D-6E8A-4147-A177-3AD203B41FA5}">
                      <a16:colId xmlns:a16="http://schemas.microsoft.com/office/drawing/2014/main" val="486408093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414937460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244228729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55296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 лиц старше трудоспособного возраста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91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899988"/>
                  </a:ext>
                </a:extLst>
              </a:tr>
              <a:tr h="19655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сделано лицами старше трудоспособного возраста (из табл. 2100, стр. 1, гр. 3)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28053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из них по поводу заболеваний (из табл. 2100, стр. 1, гр. 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2696"/>
                  </a:ext>
                </a:extLst>
              </a:tr>
              <a:tr h="16575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посещений врачами на дому всего (из табл. 2100, стр. 1, гр. 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67068"/>
                  </a:ext>
                </a:extLst>
              </a:tr>
              <a:tr h="226503">
                <a:tc>
                  <a:txBody>
                    <a:bodyPr/>
                    <a:lstStyle/>
                    <a:p>
                      <a:pPr marL="8001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из них по поводу заболеваний (из табл. 2100, стр. 1, гр. 11)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4815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FC976E4-2971-4E01-9C02-3E4F643BC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65" y="715445"/>
            <a:ext cx="100327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(2104)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5CC16C-5DD6-4032-94A6-2B7663AF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95" y="3213556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4FEF5E4-786A-441F-944E-4AC2664FF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73802"/>
              </p:ext>
            </p:extLst>
          </p:nvPr>
        </p:nvGraphicFramePr>
        <p:xfrm>
          <a:off x="872219" y="3698257"/>
          <a:ext cx="9601202" cy="229329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лыми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заболева-ний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29528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8C2AC81-7DD8-41C6-864D-51F3890312EB}"/>
              </a:ext>
            </a:extLst>
          </p:cNvPr>
          <p:cNvCxnSpPr>
            <a:cxnSpLocks/>
          </p:cNvCxnSpPr>
          <p:nvPr/>
        </p:nvCxnSpPr>
        <p:spPr>
          <a:xfrm flipH="1">
            <a:off x="3766657" y="1652631"/>
            <a:ext cx="3724713" cy="36156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217AC31-9555-4180-BCD0-17B2BE7D20C4}"/>
              </a:ext>
            </a:extLst>
          </p:cNvPr>
          <p:cNvCxnSpPr>
            <a:cxnSpLocks/>
          </p:cNvCxnSpPr>
          <p:nvPr/>
        </p:nvCxnSpPr>
        <p:spPr>
          <a:xfrm flipH="1">
            <a:off x="6096000" y="1862356"/>
            <a:ext cx="1395372" cy="3405930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59D6921-A481-4C39-B2E9-DED9643E7200}"/>
              </a:ext>
            </a:extLst>
          </p:cNvPr>
          <p:cNvCxnSpPr>
            <a:cxnSpLocks/>
          </p:cNvCxnSpPr>
          <p:nvPr/>
        </p:nvCxnSpPr>
        <p:spPr>
          <a:xfrm flipH="1">
            <a:off x="7290033" y="2092339"/>
            <a:ext cx="201337" cy="3175947"/>
          </a:xfrm>
          <a:prstGeom prst="straightConnector1">
            <a:avLst/>
          </a:prstGeom>
          <a:ln w="190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71C0DB4-953E-45A7-A53B-8BF4306BCB7F}"/>
              </a:ext>
            </a:extLst>
          </p:cNvPr>
          <p:cNvCxnSpPr>
            <a:cxnSpLocks/>
          </p:cNvCxnSpPr>
          <p:nvPr/>
        </p:nvCxnSpPr>
        <p:spPr>
          <a:xfrm>
            <a:off x="7558481" y="2231472"/>
            <a:ext cx="1300293" cy="30368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84FD341-57C7-4C56-895B-37DD8F3766D3}"/>
              </a:ext>
            </a:extLst>
          </p:cNvPr>
          <p:cNvSpPr/>
          <p:nvPr/>
        </p:nvSpPr>
        <p:spPr>
          <a:xfrm>
            <a:off x="963109" y="2449923"/>
            <a:ext cx="4709711" cy="69000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таблице 2104 указываются посещения из общего числа посещений (из таблицы 2100).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1EC8E0-A156-4826-A3BA-A0EE892EC2FF}"/>
              </a:ext>
            </a:extLst>
          </p:cNvPr>
          <p:cNvSpPr/>
          <p:nvPr/>
        </p:nvSpPr>
        <p:spPr>
          <a:xfrm>
            <a:off x="757805" y="788922"/>
            <a:ext cx="9787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(2107)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–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медицинских организаций и их подразделений, оказывающих медицинскую помощь в амбулаторных условиях, участвующих в создании и тиражировании «Новой модели медицинской организации», посещения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 врачам, всего 1 __________, из них: сельских жителей 2 _________, к среднему медицинскому персоналу 3 ________, из них: сельских жителей 4 ________.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BE2FBB70-5A4E-4CA8-9DCE-B3520F177FB1}"/>
              </a:ext>
            </a:extLst>
          </p:cNvPr>
          <p:cNvSpPr/>
          <p:nvPr/>
        </p:nvSpPr>
        <p:spPr>
          <a:xfrm>
            <a:off x="1459684" y="1879134"/>
            <a:ext cx="9865454" cy="2290194"/>
          </a:xfrm>
          <a:prstGeom prst="wedgeRoundRectCallout">
            <a:avLst>
              <a:gd name="adj1" fmla="val -42432"/>
              <a:gd name="adj2" fmla="val -57378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В таблице указывается деятельность (посещения) медицинских организаций и их подразделений, оказывающих медицинскую помощь в амбулаторных условиях, участвующих в создании и тиражировании «Новой модели медицинской организации» и с созданной современной инфраструктурой оказания медицинской помощи детям.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600" u="sng" dirty="0">
                <a:solidFill>
                  <a:schemeClr val="tx1"/>
                </a:solidFill>
                <a:latin typeface="TimesNewRomanPSMT"/>
              </a:rPr>
              <a:t>Сведения о количестве посещений в таблице 2107 указываются в целом по медицинской организации с учетом выполненных посещений на дому.</a:t>
            </a:r>
            <a:endParaRPr lang="ru-RU" sz="1600" u="sng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NewRomanPSMT"/>
              </a:rPr>
              <a:t>Данные должны сопоставляться с таб. 1000, гр. 4 и  таб. 1001, стр13.1, 30.1, 31.1, 85.1</a:t>
            </a:r>
            <a:r>
              <a:rPr lang="ru-RU" sz="1600" dirty="0">
                <a:solidFill>
                  <a:schemeClr val="tx1"/>
                </a:solidFill>
                <a:latin typeface="TimesNewRomanPSMT"/>
              </a:rPr>
              <a:t>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D5BA77-070C-4EA4-A0D7-A8D334B9CBBF}"/>
              </a:ext>
            </a:extLst>
          </p:cNvPr>
          <p:cNvSpPr/>
          <p:nvPr/>
        </p:nvSpPr>
        <p:spPr>
          <a:xfrm>
            <a:off x="3092741" y="4285930"/>
            <a:ext cx="6006518" cy="170381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 таб. 2107:</a:t>
            </a:r>
          </a:p>
          <a:p>
            <a:endParaRPr lang="ru-RU" sz="8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врачам, всего п.1 = таб. 2100, стр. 1, гр. 3 + гр. 9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п.2 = таб. 2100, стр. 1, гр. 4 + гр.10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среднему медицинскому персоналу п.3 = таб. 2101, стр. 1, гр. 3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п.4 = таб. 2101, стр. 1, гр. 4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318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11AB59-87D9-4D4A-8D85-F84CC1C4ABAD}"/>
              </a:ext>
            </a:extLst>
          </p:cNvPr>
          <p:cNvSpPr/>
          <p:nvPr/>
        </p:nvSpPr>
        <p:spPr>
          <a:xfrm>
            <a:off x="795556" y="703017"/>
            <a:ext cx="10718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(2108)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–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медицинских организаций и их подразделений (детские поликлиники, детские поликлинические отделения медицинских организаций, консультативно-диагностические центры для детей), посещения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 врачам, всего 1_____, из них: сельских жителей 2 _____, к среднему медицинскому персоналу 3 ________, из них: сельских жителей 4 ________,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 в медицинских организациях и их подразделениях с созданной современной инфраструктурой оказания медицинской помощи детям, посещения: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врачам, всего 5__________, из них: сельских жителей 6 _________, к среднему медицинскому персоналу 7 ________, из них: сельских жителей 8 ________.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4C9A934-7F55-4D16-878E-5334C9BB775D}"/>
              </a:ext>
            </a:extLst>
          </p:cNvPr>
          <p:cNvSpPr/>
          <p:nvPr/>
        </p:nvSpPr>
        <p:spPr>
          <a:xfrm>
            <a:off x="2972499" y="2306127"/>
            <a:ext cx="7114475" cy="286988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 таб. 2108:</a:t>
            </a:r>
          </a:p>
          <a:p>
            <a:endParaRPr lang="ru-RU" sz="8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врачам, всего п.1 = таб. 2100, стр. 1, гр. 5 + гр. 12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п.2 = таб. 2105, стр. 1 + стр. 5, гр. 6</a:t>
            </a: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врачам, всего 5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6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среднему мед. персоналу 7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сельских жителей 8 </a:t>
            </a:r>
            <a:endParaRPr lang="ru-RU" sz="1600" dirty="0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5F2EE690-C8A5-4C34-BAB1-9C6D3CEA69F1}"/>
              </a:ext>
            </a:extLst>
          </p:cNvPr>
          <p:cNvSpPr/>
          <p:nvPr/>
        </p:nvSpPr>
        <p:spPr>
          <a:xfrm>
            <a:off x="5496189" y="3873616"/>
            <a:ext cx="469783" cy="954106"/>
          </a:xfrm>
          <a:prstGeom prst="rightBrace">
            <a:avLst>
              <a:gd name="adj1" fmla="val 8333"/>
              <a:gd name="adj2" fmla="val 527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9AED3-25BF-455D-BECA-9EA13E155870}"/>
              </a:ext>
            </a:extLst>
          </p:cNvPr>
          <p:cNvSpPr txBox="1"/>
          <p:nvPr/>
        </p:nvSpPr>
        <p:spPr>
          <a:xfrm>
            <a:off x="5965972" y="3738008"/>
            <a:ext cx="3997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вы – МО с современной инфраструктурой, то пункты с 5 по 8 = пунктам с 1 по 4,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вы – МО без современной инфраструктуры, то пункты с 5 по 8 вами не заполняются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463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C99318-4F3E-4641-B6B2-05FA569E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57226"/>
            <a:ext cx="10877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0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4D09A7C-0412-4539-960C-2C7BFFE80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0344"/>
              </p:ext>
            </p:extLst>
          </p:nvPr>
        </p:nvGraphicFramePr>
        <p:xfrm>
          <a:off x="1006554" y="1223611"/>
          <a:ext cx="9246691" cy="4114248"/>
        </p:xfrm>
        <a:graphic>
          <a:graphicData uri="http://schemas.openxmlformats.org/drawingml/2006/table">
            <a:tbl>
              <a:tblPr firstRow="1" firstCol="1" bandRow="1"/>
              <a:tblGrid>
                <a:gridCol w="2653677">
                  <a:extLst>
                    <a:ext uri="{9D8B030D-6E8A-4147-A177-3AD203B41FA5}">
                      <a16:colId xmlns:a16="http://schemas.microsoft.com/office/drawing/2014/main" val="3581726310"/>
                    </a:ext>
                  </a:extLst>
                </a:gridCol>
                <a:gridCol w="444480">
                  <a:extLst>
                    <a:ext uri="{9D8B030D-6E8A-4147-A177-3AD203B41FA5}">
                      <a16:colId xmlns:a16="http://schemas.microsoft.com/office/drawing/2014/main" val="2285694245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432944010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4148028186"/>
                    </a:ext>
                  </a:extLst>
                </a:gridCol>
                <a:gridCol w="801572">
                  <a:extLst>
                    <a:ext uri="{9D8B030D-6E8A-4147-A177-3AD203B41FA5}">
                      <a16:colId xmlns:a16="http://schemas.microsoft.com/office/drawing/2014/main" val="2657950454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360786163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520576726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561721302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079224630"/>
                    </a:ext>
                  </a:extLst>
                </a:gridCol>
                <a:gridCol w="445737">
                  <a:extLst>
                    <a:ext uri="{9D8B030D-6E8A-4147-A177-3AD203B41FA5}">
                      <a16:colId xmlns:a16="http://schemas.microsoft.com/office/drawing/2014/main" val="3080340403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16480178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52127062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972085477"/>
                    </a:ext>
                  </a:extLst>
                </a:gridCol>
              </a:tblGrid>
              <a:tr h="3276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99404"/>
                  </a:ext>
                </a:extLst>
              </a:tr>
              <a:tr h="163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20011"/>
                  </a:ext>
                </a:extLst>
              </a:tr>
              <a:tr h="163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46593"/>
                  </a:ext>
                </a:extLst>
              </a:tr>
              <a:tr h="163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52990"/>
                  </a:ext>
                </a:extLst>
              </a:tr>
              <a:tr h="16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14969"/>
                  </a:ext>
                </a:extLst>
              </a:tr>
              <a:tr h="16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9443"/>
                  </a:ext>
                </a:extLst>
              </a:tr>
              <a:tr h="1638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1653"/>
                  </a:ext>
                </a:extLst>
              </a:tr>
              <a:tr h="30031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68942"/>
                  </a:ext>
                </a:extLst>
              </a:tr>
              <a:tr h="1638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Школьники (из суммы строк 1+3)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36104"/>
                  </a:ext>
                </a:extLst>
              </a:tr>
              <a:tr h="30031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(из суммы строк 1+3) дети сироты в стационарных учреждениях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526925"/>
                  </a:ext>
                </a:extLst>
              </a:tr>
              <a:tr h="2971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находящиеся под опекой в семьях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91579"/>
                  </a:ext>
                </a:extLst>
              </a:tr>
              <a:tr h="30031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 взрослого населения (18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старше),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917753"/>
                  </a:ext>
                </a:extLst>
              </a:tr>
              <a:tr h="16210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 старше трудоспособного возраста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430"/>
                  </a:ext>
                </a:extLst>
              </a:tr>
              <a:tr h="369864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диспансеризация и профилактический    осмотр   определенных групп взрослого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24366"/>
                  </a:ext>
                </a:extLst>
              </a:tr>
              <a:tr h="30031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из них старше трудоспособного возраста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616862"/>
                  </a:ext>
                </a:extLst>
              </a:tr>
              <a:tr h="445777">
                <a:tc>
                  <a:txBody>
                    <a:bodyPr/>
                    <a:lstStyle/>
                    <a:p>
                      <a:pPr marL="9017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углубленная диспансеризация граждан,   переболевших новой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инфекцией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623990"/>
                  </a:ext>
                </a:extLst>
              </a:tr>
              <a:tr h="1638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(сумма строк 1, 3, 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686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FC16A08-24FF-475A-8A7C-CD62DF1E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55" y="792724"/>
            <a:ext cx="92466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           	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28E3BE-B39E-49A5-9569-5E60D8BC27E1}"/>
              </a:ext>
            </a:extLst>
          </p:cNvPr>
          <p:cNvSpPr/>
          <p:nvPr/>
        </p:nvSpPr>
        <p:spPr>
          <a:xfrm>
            <a:off x="4619625" y="2462563"/>
            <a:ext cx="6688734" cy="122293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гр. 3 число подлежащих осмотру и гр. 5 число осмотренных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включают физических лиц только один раз в году, независимо от того, сколько раз в году они подлежали осмотру и были осмотрены.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Число осмотренных  в гр. 5 должно равняться числу подлежащих осмотру по гр. 3 или быть меньше этого числа.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10E4C91-7A0D-45CB-840E-C478334ABB56}"/>
              </a:ext>
            </a:extLst>
          </p:cNvPr>
          <p:cNvSpPr/>
          <p:nvPr/>
        </p:nvSpPr>
        <p:spPr>
          <a:xfrm>
            <a:off x="4444704" y="4473797"/>
            <a:ext cx="6630224" cy="86406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Перед внесением данных в гр. 3,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необходимо сверяться с </a:t>
            </a:r>
            <a:r>
              <a:rPr lang="ru-RU" sz="1400" b="1" u="sng" dirty="0">
                <a:solidFill>
                  <a:srgbClr val="FF0000"/>
                </a:solidFill>
                <a:latin typeface="TimesNewRomanPSMT"/>
              </a:rPr>
              <a:t>плановыми цифрами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подлежащих осмотрам по категориям, которые утверждаются распорядительным документом органа управления здравоохранения субъекта и могут корректироваться на конец отчетного периода.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FDEC5BD-44CC-4EB0-89A6-B14ADD604A5A}"/>
              </a:ext>
            </a:extLst>
          </p:cNvPr>
          <p:cNvSpPr/>
          <p:nvPr/>
        </p:nvSpPr>
        <p:spPr>
          <a:xfrm>
            <a:off x="6606305" y="1871357"/>
            <a:ext cx="4769142" cy="4927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imesNewRomanPSMT"/>
              </a:rPr>
              <a:t>IV 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и </a:t>
            </a:r>
            <a:r>
              <a:rPr lang="en-US" sz="1400" b="1" dirty="0">
                <a:solidFill>
                  <a:schemeClr val="tx1"/>
                </a:solidFill>
                <a:latin typeface="TimesNewRomanPSMT"/>
              </a:rPr>
              <a:t>V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 группы здоровья сверяем с инвалидами т. 2610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C0DD4934-2BF9-469D-991D-3D7F02D64DD2}"/>
              </a:ext>
            </a:extLst>
          </p:cNvPr>
          <p:cNvSpPr/>
          <p:nvPr/>
        </p:nvSpPr>
        <p:spPr>
          <a:xfrm>
            <a:off x="4211272" y="3783935"/>
            <a:ext cx="7097087" cy="591424"/>
          </a:xfrm>
          <a:prstGeom prst="wedgeRoundRectCallout">
            <a:avLst>
              <a:gd name="adj1" fmla="val -33418"/>
              <a:gd name="adj2" fmla="val -516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По стр. 8 проводится контроль по лицам старше трудоспособного возраста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Стр. 8– стр. 8.1 ≥ стр. 8.2 – стр. 8.2.1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92692585-44FA-4AD2-B997-9BA933FF8C56}"/>
              </a:ext>
            </a:extLst>
          </p:cNvPr>
          <p:cNvSpPr/>
          <p:nvPr/>
        </p:nvSpPr>
        <p:spPr>
          <a:xfrm>
            <a:off x="1035042" y="5499457"/>
            <a:ext cx="10039886" cy="591424"/>
          </a:xfrm>
          <a:prstGeom prst="wedgeRoundRectCallout">
            <a:avLst>
              <a:gd name="adj1" fmla="val -33418"/>
              <a:gd name="adj2" fmla="val -516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MT"/>
              </a:rPr>
              <a:t>В стр. 8 включаются данные т. 2516 (обязательные предварительные и периодические профосмотры отдельных категорий, на это и идет разница между 8 строкой и строкой 8.2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D7D351F-3FD4-41EB-9CE4-591CC0777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53756"/>
              </p:ext>
            </p:extLst>
          </p:nvPr>
        </p:nvGraphicFramePr>
        <p:xfrm>
          <a:off x="1004842" y="1309453"/>
          <a:ext cx="9601202" cy="229329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C1137DB-5C7C-4EAD-A448-95C193620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40" y="878566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6E3EF85-78DA-4FAC-9402-759E06C40D95}"/>
              </a:ext>
            </a:extLst>
          </p:cNvPr>
          <p:cNvSpPr/>
          <p:nvPr/>
        </p:nvSpPr>
        <p:spPr>
          <a:xfrm>
            <a:off x="727046" y="4291843"/>
            <a:ext cx="10737907" cy="18539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Таблица 2100 заполняется на основании сведений, содержащихся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«Талоне пациента, получающего медицинскую помощь в амбулаторных условиях» (ф. № 025-1/у).</a:t>
            </a:r>
          </a:p>
          <a:p>
            <a:pPr algn="ctr"/>
            <a:endParaRPr lang="ru-RU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Посещения учитываются только при наличии соответствующей записи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медицинской карте пациента, получающего медицинскую помощь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NewRomanPSMT"/>
              </a:rPr>
              <a:t>амбулаторных условиях.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B9B20A-8EC1-4937-B5AA-29FB2D21F8F8}"/>
              </a:ext>
            </a:extLst>
          </p:cNvPr>
          <p:cNvSpPr/>
          <p:nvPr/>
        </p:nvSpPr>
        <p:spPr>
          <a:xfrm>
            <a:off x="4289396" y="3209924"/>
            <a:ext cx="5530879" cy="9991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Графа 3 не равна всем посещениям.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Все посещения = графа 3 + графа 9.</a:t>
            </a:r>
          </a:p>
        </p:txBody>
      </p:sp>
    </p:spTree>
    <p:extLst>
      <p:ext uri="{BB962C8B-B14F-4D97-AF65-F5344CB8AC3E}">
        <p14:creationId xmlns:p14="http://schemas.microsoft.com/office/powerpoint/2010/main" val="297614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47DE6F-F0E1-4E02-AE7D-65AC3AEA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733424"/>
            <a:ext cx="10744201" cy="54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BB5982-F878-4B60-B6BD-B538DE289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70" y="923925"/>
            <a:ext cx="10932059" cy="51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508B8C-307E-4D1B-90C0-6636BBBA7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59906"/>
              </p:ext>
            </p:extLst>
          </p:nvPr>
        </p:nvGraphicFramePr>
        <p:xfrm>
          <a:off x="858736" y="1077196"/>
          <a:ext cx="9576907" cy="3658414"/>
        </p:xfrm>
        <a:graphic>
          <a:graphicData uri="http://schemas.openxmlformats.org/drawingml/2006/table">
            <a:tbl>
              <a:tblPr firstRow="1" firstCol="1" bandRow="1"/>
              <a:tblGrid>
                <a:gridCol w="4521413">
                  <a:extLst>
                    <a:ext uri="{9D8B030D-6E8A-4147-A177-3AD203B41FA5}">
                      <a16:colId xmlns:a16="http://schemas.microsoft.com/office/drawing/2014/main" val="102344163"/>
                    </a:ext>
                  </a:extLst>
                </a:gridCol>
                <a:gridCol w="974474">
                  <a:extLst>
                    <a:ext uri="{9D8B030D-6E8A-4147-A177-3AD203B41FA5}">
                      <a16:colId xmlns:a16="http://schemas.microsoft.com/office/drawing/2014/main" val="425556321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4065416047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25646507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1379199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37675993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1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4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6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детей: 0–7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29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7077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                       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флюорографически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2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детей (стр. 1.1+1.2+1.3) проведены: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5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37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туберкулезного рекомбинантного в стандартном разведении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12263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EBF4BAB-CC5C-4A60-AA18-46171DF2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5" y="797374"/>
            <a:ext cx="9576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(2513) 				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10BB3F-E954-4E3A-9C87-FA2647CBB84B}"/>
              </a:ext>
            </a:extLst>
          </p:cNvPr>
          <p:cNvSpPr/>
          <p:nvPr/>
        </p:nvSpPr>
        <p:spPr>
          <a:xfrm>
            <a:off x="4261607" y="650379"/>
            <a:ext cx="7264868" cy="78629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Обследования на туберкулез показываются по основному методу диагностики,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который для взрослых и детей 15 – 17 лет является метод флюорографии,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для детей до 14 лет включительно – метод иммунодиагностики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66788BC3-E3FF-4FB4-8CE3-652DE4638E75}"/>
              </a:ext>
            </a:extLst>
          </p:cNvPr>
          <p:cNvSpPr/>
          <p:nvPr/>
        </p:nvSpPr>
        <p:spPr>
          <a:xfrm>
            <a:off x="6526637" y="1566123"/>
            <a:ext cx="4806628" cy="2209457"/>
          </a:xfrm>
          <a:prstGeom prst="wedgeRoundRectCallout">
            <a:avLst>
              <a:gd name="adj1" fmla="val -60632"/>
              <a:gd name="adj2" fmla="val 1034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строку 2 включают все флюорографии независимо от того, где они были проведены (ведомственные, частные и другие медицинские организации), на основании подтверждающего документа: результат вклеивается в медицинскую карту пациента, получающего медицинскую помощь в амбулаторных условиях - учетная форма № 025/у), с обязательной отметкой во </a:t>
            </a:r>
            <a:r>
              <a:rPr lang="ru-RU" sz="1400" b="1" dirty="0" err="1">
                <a:solidFill>
                  <a:schemeClr val="tx1"/>
                </a:solidFill>
                <a:latin typeface="TimesNewRomanPSMT"/>
              </a:rPr>
              <a:t>флюорокартотеке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8A190EB-1C32-40E7-A851-3E1500A152DE}"/>
              </a:ext>
            </a:extLst>
          </p:cNvPr>
          <p:cNvSpPr/>
          <p:nvPr/>
        </p:nvSpPr>
        <p:spPr>
          <a:xfrm>
            <a:off x="5486400" y="4323299"/>
            <a:ext cx="4815281" cy="1083524"/>
          </a:xfrm>
          <a:prstGeom prst="wedgeRoundRectCallout">
            <a:avLst>
              <a:gd name="adj1" fmla="val -40171"/>
              <a:gd name="adj2" fmla="val -15223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строку 3 включают все бактериоскопии, независимо от того, в каких медицинских организациях они были проведены, но только при отсутствии проведенной флюорографии.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A8A0AAD-C94D-42F7-A0BC-E668BE6AB486}"/>
              </a:ext>
            </a:extLst>
          </p:cNvPr>
          <p:cNvSpPr/>
          <p:nvPr/>
        </p:nvSpPr>
        <p:spPr>
          <a:xfrm>
            <a:off x="981075" y="4865061"/>
            <a:ext cx="4371363" cy="668964"/>
          </a:xfrm>
          <a:prstGeom prst="wedgeRoundRectCallout">
            <a:avLst>
              <a:gd name="adj1" fmla="val -22257"/>
              <a:gd name="adj2" fmla="val -4674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Сумма строк 1.1 +1.2 + 1.3 = сумме строк 4 + 5 + 6  Разницу пояснить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2ED75F27-6859-4D79-848B-AEFAC39F9378}"/>
              </a:ext>
            </a:extLst>
          </p:cNvPr>
          <p:cNvSpPr/>
          <p:nvPr/>
        </p:nvSpPr>
        <p:spPr>
          <a:xfrm>
            <a:off x="1428491" y="650379"/>
            <a:ext cx="2724410" cy="521196"/>
          </a:xfrm>
          <a:prstGeom prst="wedgeRoundRectCallout">
            <a:avLst>
              <a:gd name="adj1" fmla="val -22257"/>
              <a:gd name="adj2" fmla="val -4674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NewRomanPSMT"/>
              </a:rPr>
              <a:t>Межформенный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 контроль с формой 33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64A9E-645C-41AE-8B01-11B28519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5" y="797374"/>
            <a:ext cx="9576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(2513) 				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BEE12F-392B-4B6F-A0C0-DAD791AAF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99931"/>
              </p:ext>
            </p:extLst>
          </p:nvPr>
        </p:nvGraphicFramePr>
        <p:xfrm>
          <a:off x="858736" y="1077196"/>
          <a:ext cx="9576907" cy="2387600"/>
        </p:xfrm>
        <a:graphic>
          <a:graphicData uri="http://schemas.openxmlformats.org/drawingml/2006/table">
            <a:tbl>
              <a:tblPr firstRow="1" firstCol="1" bandRow="1"/>
              <a:tblGrid>
                <a:gridCol w="4521413">
                  <a:extLst>
                    <a:ext uri="{9D8B030D-6E8A-4147-A177-3AD203B41FA5}">
                      <a16:colId xmlns:a16="http://schemas.microsoft.com/office/drawing/2014/main" val="102344163"/>
                    </a:ext>
                  </a:extLst>
                </a:gridCol>
                <a:gridCol w="974474">
                  <a:extLst>
                    <a:ext uri="{9D8B030D-6E8A-4147-A177-3AD203B41FA5}">
                      <a16:colId xmlns:a16="http://schemas.microsoft.com/office/drawing/2014/main" val="425556321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4065416047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25646507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1379199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37675993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1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4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2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флюорографически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83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37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туберкулезного рекомбинантного в стандартном разведении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0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12263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C4E125-C8BE-415B-8F64-640505B88A30}"/>
              </a:ext>
            </a:extLst>
          </p:cNvPr>
          <p:cNvSpPr/>
          <p:nvPr/>
        </p:nvSpPr>
        <p:spPr>
          <a:xfrm>
            <a:off x="858735" y="3820961"/>
            <a:ext cx="9576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Рентгенологические профилактические (скрининговые) обследования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(5114)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											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ED8942-D363-4941-8D57-7A2A67584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2543"/>
              </p:ext>
            </p:extLst>
          </p:nvPr>
        </p:nvGraphicFramePr>
        <p:xfrm>
          <a:off x="916356" y="4282626"/>
          <a:ext cx="9519285" cy="1778000"/>
        </p:xfrm>
        <a:graphic>
          <a:graphicData uri="http://schemas.openxmlformats.org/drawingml/2006/table">
            <a:tbl>
              <a:tblPr firstRow="1" firstCol="1" bandRow="1"/>
              <a:tblGrid>
                <a:gridCol w="5469255">
                  <a:extLst>
                    <a:ext uri="{9D8B030D-6E8A-4147-A177-3AD203B41FA5}">
                      <a16:colId xmlns:a16="http://schemas.microsoft.com/office/drawing/2014/main" val="9568776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98468121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907893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6954682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4109883153"/>
                    </a:ext>
                  </a:extLst>
                </a:gridCol>
              </a:tblGrid>
              <a:tr h="124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88666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детям 0–17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(включительно)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лицам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542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33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рентгеновских профилактических исследований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грудной клетки, всего,  в том числе выполнено: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014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на пленочных флюорографах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587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из них на передвижных пленочных флюорографических установках                                                    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125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 цифровых флюорографах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567855"/>
                  </a:ext>
                </a:extLst>
              </a:tr>
              <a:tr h="56346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из них на передвижных цифровых флюорографических установках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320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рентгенографий на пленке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836525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A7D986-5200-4B3B-8E89-43996DDFC165}"/>
              </a:ext>
            </a:extLst>
          </p:cNvPr>
          <p:cNvSpPr/>
          <p:nvPr/>
        </p:nvSpPr>
        <p:spPr>
          <a:xfrm>
            <a:off x="7558481" y="1232696"/>
            <a:ext cx="3674115" cy="2685355"/>
          </a:xfrm>
          <a:prstGeom prst="roundRect">
            <a:avLst/>
          </a:prstGeom>
          <a:solidFill>
            <a:srgbClr val="FEDA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Контроль:</a:t>
            </a: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таб. 2513, по гр. 3, стр.1 – стр. 2 – 3 – 4 – 5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   при наличии разницы </a:t>
            </a:r>
            <a:r>
              <a:rPr lang="ru-RU" sz="1200" b="1" u="sng" dirty="0">
                <a:solidFill>
                  <a:schemeClr val="tx1"/>
                </a:solidFill>
              </a:rPr>
              <a:t>ее необходимо </a:t>
            </a:r>
            <a:r>
              <a:rPr lang="ru-RU" sz="1200" b="1" dirty="0">
                <a:solidFill>
                  <a:schemeClr val="tx1"/>
                </a:solidFill>
              </a:rPr>
              <a:t>пояснить!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highlight>
                  <a:srgbClr val="FFFFCC"/>
                </a:highlight>
              </a:rPr>
              <a:t>таб. 2513, гр. 3, стр. 4 = таб. 5114, гр. 4, стр. 1.1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highlight>
                  <a:srgbClr val="CCFFFF"/>
                </a:highlight>
              </a:rPr>
              <a:t>таб. 2513, гр. 3, стр. 5 = таб. 5114, гр. 4, стр. 1.2</a:t>
            </a: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highlight>
                  <a:srgbClr val="FF9999"/>
                </a:highlight>
              </a:rPr>
              <a:t>таб. 2513, гр. 3, стр. 6 = таб. 5114, гр. 4, стр. 1.3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2513, гр. 3, стр. 4 + 5 =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= таб. 5114, гр. 4, стр. 1.1 +1.2</a:t>
            </a:r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B96DC86-8DB0-4B43-914D-933693C7B4AB}"/>
              </a:ext>
            </a:extLst>
          </p:cNvPr>
          <p:cNvSpPr/>
          <p:nvPr/>
        </p:nvSpPr>
        <p:spPr>
          <a:xfrm>
            <a:off x="10871869" y="1750394"/>
            <a:ext cx="184821" cy="184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4D88746-C426-420A-9D2A-1F4861381D31}"/>
              </a:ext>
            </a:extLst>
          </p:cNvPr>
          <p:cNvSpPr/>
          <p:nvPr/>
        </p:nvSpPr>
        <p:spPr>
          <a:xfrm>
            <a:off x="7919208" y="1934952"/>
            <a:ext cx="167780" cy="216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6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29F37-F097-4F6F-9E7E-6CEB724C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965935"/>
            <a:ext cx="9576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(2513) 				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8B94F3B-F1FE-4A5D-8A96-DCFDCFB1A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46018"/>
              </p:ext>
            </p:extLst>
          </p:nvPr>
        </p:nvGraphicFramePr>
        <p:xfrm>
          <a:off x="858734" y="1147683"/>
          <a:ext cx="9576907" cy="2652574"/>
        </p:xfrm>
        <a:graphic>
          <a:graphicData uri="http://schemas.openxmlformats.org/drawingml/2006/table">
            <a:tbl>
              <a:tblPr firstRow="1" firstCol="1" bandRow="1"/>
              <a:tblGrid>
                <a:gridCol w="4521413">
                  <a:extLst>
                    <a:ext uri="{9D8B030D-6E8A-4147-A177-3AD203B41FA5}">
                      <a16:colId xmlns:a16="http://schemas.microsoft.com/office/drawing/2014/main" val="102344163"/>
                    </a:ext>
                  </a:extLst>
                </a:gridCol>
                <a:gridCol w="974474">
                  <a:extLst>
                    <a:ext uri="{9D8B030D-6E8A-4147-A177-3AD203B41FA5}">
                      <a16:colId xmlns:a16="http://schemas.microsoft.com/office/drawing/2014/main" val="425556321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4065416047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25646507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13791995"/>
                    </a:ext>
                  </a:extLst>
                </a:gridCol>
                <a:gridCol w="1020255">
                  <a:extLst>
                    <a:ext uri="{9D8B030D-6E8A-4147-A177-3AD203B41FA5}">
                      <a16:colId xmlns:a16="http://schemas.microsoft.com/office/drawing/2014/main" val="37675993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1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4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88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 пациентов,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6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детей: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–7 лет включительно  </a:t>
                      </a:r>
                      <a:r>
                        <a:rPr lang="ru-RU" sz="10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 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29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7077"/>
                  </a:ext>
                </a:extLst>
              </a:tr>
              <a:tr h="214174"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15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               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флюорографически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2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29298"/>
                  </a:ext>
                </a:extLst>
              </a:tr>
              <a:tr h="3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детей (стр. 1.1+1.2+1.3) проведены: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5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туберкулезного рекомбинантного в стандартном разведении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19296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C541B7-0DEE-46FD-B32E-2D2B6D92C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92934"/>
              </p:ext>
            </p:extLst>
          </p:nvPr>
        </p:nvGraphicFramePr>
        <p:xfrm>
          <a:off x="858734" y="4471138"/>
          <a:ext cx="8560431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4831507">
                  <a:extLst>
                    <a:ext uri="{9D8B030D-6E8A-4147-A177-3AD203B41FA5}">
                      <a16:colId xmlns:a16="http://schemas.microsoft.com/office/drawing/2014/main" val="3071571142"/>
                    </a:ext>
                  </a:extLst>
                </a:gridCol>
                <a:gridCol w="1544302">
                  <a:extLst>
                    <a:ext uri="{9D8B030D-6E8A-4147-A177-3AD203B41FA5}">
                      <a16:colId xmlns:a16="http://schemas.microsoft.com/office/drawing/2014/main" val="2618987896"/>
                    </a:ext>
                  </a:extLst>
                </a:gridCol>
                <a:gridCol w="2184622">
                  <a:extLst>
                    <a:ext uri="{9D8B030D-6E8A-4147-A177-3AD203B41FA5}">
                      <a16:colId xmlns:a16="http://schemas.microsoft.com/office/drawing/2014/main" val="4007390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прикрепленного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1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3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6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  <a:tabLst>
                          <a:tab pos="90995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детей 0–17 лет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22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из них: детей до 1 года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1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из них до 1 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32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9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5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6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10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Взрослые (18 лет и старше)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86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24825E4-07F0-4912-A166-39D33567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85" y="4020804"/>
            <a:ext cx="85604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Численность обслуживаемого прикрепленного населения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(1050)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                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96A8EA-B92E-4906-8697-9272E3C83CBD}"/>
              </a:ext>
            </a:extLst>
          </p:cNvPr>
          <p:cNvSpPr/>
          <p:nvPr/>
        </p:nvSpPr>
        <p:spPr>
          <a:xfrm>
            <a:off x="4863957" y="710462"/>
            <a:ext cx="6469309" cy="62500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Необходима сверка таблиц 2513 и 1050  (за минусом отказников)</a:t>
            </a:r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2513, по гр. 3, стр. 1.1 + 1.2 + 1.3 + стр. 6 = таб. 1050, гр. 3, стр. 2 – стр. 2.1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377DA2E-34C2-43E4-8B64-552E66E03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08446"/>
              </p:ext>
            </p:extLst>
          </p:nvPr>
        </p:nvGraphicFramePr>
        <p:xfrm>
          <a:off x="858734" y="3792204"/>
          <a:ext cx="957690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9773002" imgH="478708" progId="Word.Document.12">
                  <p:embed/>
                </p:oleObj>
              </mc:Choice>
              <mc:Fallback>
                <p:oleObj name="Document" r:id="rId3" imgW="9773002" imgH="478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734" y="3792204"/>
                        <a:ext cx="957690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95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FE78E6-D921-4C0E-9F6D-529CE128B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4103"/>
              </p:ext>
            </p:extLst>
          </p:nvPr>
        </p:nvGraphicFramePr>
        <p:xfrm>
          <a:off x="858734" y="2050397"/>
          <a:ext cx="949325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219450">
                  <a:extLst>
                    <a:ext uri="{9D8B030D-6E8A-4147-A177-3AD203B41FA5}">
                      <a16:colId xmlns:a16="http://schemas.microsoft.com/office/drawing/2014/main" val="3299288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96211282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7222227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023497841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343764539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99074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пациентов на учете (прикрепленных) в медицинской организации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состоящих на учете в медицинской организации, имеют противопоказания для занятий физической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1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7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18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возрасте: 0-14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1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15-17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46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18 лет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584456"/>
                  </a:ext>
                </a:extLst>
              </a:tr>
              <a:tr h="30148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 старше трудоспособного возраста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82605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3936E53-350C-450A-9956-262A659B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1773200"/>
            <a:ext cx="9493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(2610)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BEB7870-9AE9-4EED-8A4D-7C2C9A1E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3862842"/>
            <a:ext cx="7521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Численность обслуживаемого прикрепленного населения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96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(1050)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                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1F80FFA-7386-4B9A-BF0E-5685CDEDD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55124"/>
              </p:ext>
            </p:extLst>
          </p:nvPr>
        </p:nvGraphicFramePr>
        <p:xfrm>
          <a:off x="858735" y="4384226"/>
          <a:ext cx="7521867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3277037">
                  <a:extLst>
                    <a:ext uri="{9D8B030D-6E8A-4147-A177-3AD203B41FA5}">
                      <a16:colId xmlns:a16="http://schemas.microsoft.com/office/drawing/2014/main" val="3071571142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val="2618987896"/>
                    </a:ext>
                  </a:extLst>
                </a:gridCol>
                <a:gridCol w="2827090">
                  <a:extLst>
                    <a:ext uri="{9D8B030D-6E8A-4147-A177-3AD203B41FA5}">
                      <a16:colId xmlns:a16="http://schemas.microsoft.com/office/drawing/2014/main" val="4007390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прикрепленного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1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3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6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  <a:tabLst>
                          <a:tab pos="90995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детей 0–17 лет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22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из них: детей до 1 года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1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из них до 1 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32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9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5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6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детей 10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Взрослые (18 лет и старше)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8610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B1D0C91-0D57-4BF9-B9DB-077ACE4FF0AA}"/>
              </a:ext>
            </a:extLst>
          </p:cNvPr>
          <p:cNvSpPr/>
          <p:nvPr/>
        </p:nvSpPr>
        <p:spPr>
          <a:xfrm>
            <a:off x="5076202" y="655442"/>
            <a:ext cx="6378153" cy="139495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Необходима сверка таблиц 2610 и 1050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2 = таб. 1050, по гр. 3, стр. 2.2 + стр. 2.3 стр. + стр. 2.4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2 + стр. 3 = таб. 1050, гр. 3, стр. 2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4 = таб. 1050, гр. 3, стр. 3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3, стр. 4.1 = таб. 1050, гр. 3, стр. 3.2 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0DF2EA-3469-44F2-A663-82D81CB5C5DF}"/>
              </a:ext>
            </a:extLst>
          </p:cNvPr>
          <p:cNvSpPr/>
          <p:nvPr/>
        </p:nvSpPr>
        <p:spPr>
          <a:xfrm>
            <a:off x="8598716" y="3862842"/>
            <a:ext cx="2855639" cy="222756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NewRomanPS-BoldMT"/>
              </a:rPr>
              <a:t>Таблица 2610 </a:t>
            </a:r>
            <a:r>
              <a:rPr lang="ru-RU" sz="1200" dirty="0">
                <a:solidFill>
                  <a:schemeClr val="tx1"/>
                </a:solidFill>
                <a:latin typeface="TimesNewRomanPSMT"/>
              </a:rPr>
              <a:t>включает сведения о числе всех инвалидов, состоящих на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NewRomanPSMT"/>
              </a:rPr>
              <a:t>учете в медицинской организации по состоянию на конец отчетного года.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NewRomanPSMT"/>
              </a:rPr>
              <a:t>Численность детей-инвалидов, указанная </a:t>
            </a:r>
            <a:r>
              <a:rPr lang="ru-RU" sz="1200" dirty="0">
                <a:solidFill>
                  <a:schemeClr val="tx1"/>
                </a:solidFill>
                <a:highlight>
                  <a:srgbClr val="FF0000"/>
                </a:highlight>
                <a:latin typeface="TimesNewRomanPSMT"/>
              </a:rPr>
              <a:t>по строке 1</a:t>
            </a:r>
            <a:r>
              <a:rPr lang="ru-RU" sz="1200" dirty="0">
                <a:solidFill>
                  <a:schemeClr val="tx1"/>
                </a:solidFill>
                <a:latin typeface="TimesNewRomanPSMT"/>
              </a:rPr>
              <a:t>, должна быть равна сведениям, указанным в форме №19 «Сведения о детях-инвалидах».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4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CAE18-349D-43F6-A9CC-457908D0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951079"/>
            <a:ext cx="9493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(2610)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B8A830D-EF90-46C1-9125-369C07DBD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6619"/>
              </p:ext>
            </p:extLst>
          </p:nvPr>
        </p:nvGraphicFramePr>
        <p:xfrm>
          <a:off x="858734" y="1278610"/>
          <a:ext cx="949325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219450">
                  <a:extLst>
                    <a:ext uri="{9D8B030D-6E8A-4147-A177-3AD203B41FA5}">
                      <a16:colId xmlns:a16="http://schemas.microsoft.com/office/drawing/2014/main" val="3299288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96211282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7222227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023497841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343764539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99074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пациентов на учете (прикрепленных) в медицинской организации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состоящих на учете в медицинской организации, имеют противопоказания для занятий физической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1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8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возрасте: 0-14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1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15-17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46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18 лет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84456"/>
                  </a:ext>
                </a:extLst>
              </a:tr>
              <a:tr h="30148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 старше трудоспособного возраста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2605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547D50F-D303-427A-875D-891E5F63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92" y="3687547"/>
            <a:ext cx="92466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Профилактические осмотры и диспансеризация, проведенные медицинской организацией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(2510)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           	                                                      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7AF508A-A871-47F3-8D85-2F80895E0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74007"/>
              </p:ext>
            </p:extLst>
          </p:nvPr>
        </p:nvGraphicFramePr>
        <p:xfrm>
          <a:off x="1105293" y="4128921"/>
          <a:ext cx="9246691" cy="1651000"/>
        </p:xfrm>
        <a:graphic>
          <a:graphicData uri="http://schemas.openxmlformats.org/drawingml/2006/table">
            <a:tbl>
              <a:tblPr firstRow="1" firstCol="1" bandRow="1"/>
              <a:tblGrid>
                <a:gridCol w="2608475">
                  <a:extLst>
                    <a:ext uri="{9D8B030D-6E8A-4147-A177-3AD203B41FA5}">
                      <a16:colId xmlns:a16="http://schemas.microsoft.com/office/drawing/2014/main" val="3581726310"/>
                    </a:ext>
                  </a:extLst>
                </a:gridCol>
                <a:gridCol w="489682">
                  <a:extLst>
                    <a:ext uri="{9D8B030D-6E8A-4147-A177-3AD203B41FA5}">
                      <a16:colId xmlns:a16="http://schemas.microsoft.com/office/drawing/2014/main" val="2285694245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432944010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4148028186"/>
                    </a:ext>
                  </a:extLst>
                </a:gridCol>
                <a:gridCol w="801572">
                  <a:extLst>
                    <a:ext uri="{9D8B030D-6E8A-4147-A177-3AD203B41FA5}">
                      <a16:colId xmlns:a16="http://schemas.microsoft.com/office/drawing/2014/main" val="2657950454"/>
                    </a:ext>
                  </a:extLst>
                </a:gridCol>
                <a:gridCol w="802202">
                  <a:extLst>
                    <a:ext uri="{9D8B030D-6E8A-4147-A177-3AD203B41FA5}">
                      <a16:colId xmlns:a16="http://schemas.microsoft.com/office/drawing/2014/main" val="1360786163"/>
                    </a:ext>
                  </a:extLst>
                </a:gridCol>
                <a:gridCol w="623655">
                  <a:extLst>
                    <a:ext uri="{9D8B030D-6E8A-4147-A177-3AD203B41FA5}">
                      <a16:colId xmlns:a16="http://schemas.microsoft.com/office/drawing/2014/main" val="520576726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561721302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079224630"/>
                    </a:ext>
                  </a:extLst>
                </a:gridCol>
                <a:gridCol w="445737">
                  <a:extLst>
                    <a:ext uri="{9D8B030D-6E8A-4147-A177-3AD203B41FA5}">
                      <a16:colId xmlns:a16="http://schemas.microsoft.com/office/drawing/2014/main" val="3080340403"/>
                    </a:ext>
                  </a:extLst>
                </a:gridCol>
                <a:gridCol w="401101">
                  <a:extLst>
                    <a:ext uri="{9D8B030D-6E8A-4147-A177-3AD203B41FA5}">
                      <a16:colId xmlns:a16="http://schemas.microsoft.com/office/drawing/2014/main" val="216480178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52127062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972085477"/>
                    </a:ext>
                  </a:extLst>
                </a:gridCol>
              </a:tblGrid>
              <a:tr h="3016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Подлежало осмотрам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Осмотрено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(гр. 5)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определены группы 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99404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20011"/>
                  </a:ext>
                </a:extLst>
              </a:tr>
              <a:tr h="15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4659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5299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0–14 лет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1496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дети до 1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944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 в возрасте 15–17 лет включительно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165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детей 15–17 лет (стр. 3) –юношей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6894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(сумма строк 1, 3, 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36104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A1B0E2-301C-460B-8D21-FD254F36DFE5}"/>
              </a:ext>
            </a:extLst>
          </p:cNvPr>
          <p:cNvSpPr/>
          <p:nvPr/>
        </p:nvSpPr>
        <p:spPr>
          <a:xfrm>
            <a:off x="4597167" y="2337371"/>
            <a:ext cx="4337108" cy="125625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</a:rPr>
              <a:t>Необходима сверка таблиц 2610 и 2510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гр. 6 стр. 2 = таб. 2510, гр. 13, стр. 1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гр. 6 стр. 3 = таб. 2510, гр. 13, стр. 3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гр. 6 стр. 1 = таб. 2510, гр. 13, стр. 7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6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3706-1F4C-42FC-AB27-A6E5646B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4" y="699151"/>
            <a:ext cx="9493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(2610)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930737-BE0F-403D-90C1-072EB50B0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88576"/>
              </p:ext>
            </p:extLst>
          </p:nvPr>
        </p:nvGraphicFramePr>
        <p:xfrm>
          <a:off x="858734" y="954107"/>
          <a:ext cx="949325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219450">
                  <a:extLst>
                    <a:ext uri="{9D8B030D-6E8A-4147-A177-3AD203B41FA5}">
                      <a16:colId xmlns:a16="http://schemas.microsoft.com/office/drawing/2014/main" val="3299288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96211282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7222227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023497841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1343764539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99074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Состоит пациентов на учете (прикрепленных) в медицинской организации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состоящих на учете в медицинской организации, имеют противопоказания для занятий физической культурой и спортом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1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инвалидов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7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8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0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возрасте: 0-14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71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15-17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46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18 лет и более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84456"/>
                  </a:ext>
                </a:extLst>
              </a:tr>
              <a:tr h="30148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 старше трудоспособного возраста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2605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9C9098-A318-4648-917F-C5801BBC2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42010"/>
              </p:ext>
            </p:extLst>
          </p:nvPr>
        </p:nvGraphicFramePr>
        <p:xfrm>
          <a:off x="858734" y="3315531"/>
          <a:ext cx="8928735" cy="2895600"/>
        </p:xfrm>
        <a:graphic>
          <a:graphicData uri="http://schemas.openxmlformats.org/drawingml/2006/table">
            <a:tbl>
              <a:tblPr firstRow="1" firstCol="1" bandRow="1"/>
              <a:tblGrid>
                <a:gridCol w="1148715">
                  <a:extLst>
                    <a:ext uri="{9D8B030D-6E8A-4147-A177-3AD203B41FA5}">
                      <a16:colId xmlns:a16="http://schemas.microsoft.com/office/drawing/2014/main" val="50468901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15058917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9909816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72342577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04229115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7392602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9673096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16195703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97190555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78662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нуждающихся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медицинской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закончивших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повторно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на МСЭ после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4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47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006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38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38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0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инвалидов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991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61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927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5FF04C-33E3-4E3D-AE7F-8FB6BEF2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33" y="2884644"/>
            <a:ext cx="89287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Результаты проведения медицинской реабилитации</a:t>
            </a:r>
            <a:endParaRPr lang="ru-RU" altLang="ru-RU" sz="1200" b="1" dirty="0"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(2850)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– 792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3617929-07BA-442A-A47C-5C6EC022EC11}"/>
              </a:ext>
            </a:extLst>
          </p:cNvPr>
          <p:cNvSpPr/>
          <p:nvPr/>
        </p:nvSpPr>
        <p:spPr>
          <a:xfrm>
            <a:off x="4805234" y="3170775"/>
            <a:ext cx="6469309" cy="7433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Необходима сверка таблиц 2610 и 2850</a:t>
            </a:r>
            <a:endParaRPr lang="ru-RU" sz="800" b="1" dirty="0">
              <a:solidFill>
                <a:schemeClr val="tx1"/>
              </a:solidFill>
            </a:endParaRPr>
          </a:p>
          <a:p>
            <a:pPr lvl="0" algn="ctr"/>
            <a:endParaRPr lang="ru-RU" sz="8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2610, по гр. 4 , стр. 2 + стр. 3 = таб. 2850, гр. 3, стр. 2.2</a:t>
            </a:r>
          </a:p>
        </p:txBody>
      </p:sp>
    </p:spTree>
    <p:extLst>
      <p:ext uri="{BB962C8B-B14F-4D97-AF65-F5344CB8AC3E}">
        <p14:creationId xmlns:p14="http://schemas.microsoft.com/office/powerpoint/2010/main" val="93253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644318-DC5C-4FC9-A512-6CD135E2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223" y="615297"/>
            <a:ext cx="898039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2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738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Работа врачей-стоматологов</a:t>
            </a:r>
          </a:p>
          <a:p>
            <a:pPr lvl="0" defTabSz="914400"/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(2710)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                                                                            Коды по ОКЕИ: человек – 792; посещение в смену – 545,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A22D40-2839-4E6B-9CC9-152236336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76505"/>
              </p:ext>
            </p:extLst>
          </p:nvPr>
        </p:nvGraphicFramePr>
        <p:xfrm>
          <a:off x="1102223" y="1061573"/>
          <a:ext cx="8896985" cy="2173605"/>
        </p:xfrm>
        <a:graphic>
          <a:graphicData uri="http://schemas.openxmlformats.org/drawingml/2006/table">
            <a:tbl>
              <a:tblPr firstRow="1" firstCol="1" bandRow="1"/>
              <a:tblGrid>
                <a:gridCol w="1958975">
                  <a:extLst>
                    <a:ext uri="{9D8B030D-6E8A-4147-A177-3AD203B41FA5}">
                      <a16:colId xmlns:a16="http://schemas.microsoft.com/office/drawing/2014/main" val="384784067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61875438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25178615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13587079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01844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2857364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42466252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598619065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135901936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51140356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врачей-стоматологов (из т. 2100)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Вылечено зубов, ед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(гр. 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Удалено зубов,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постоян-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санировано,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580974"/>
                  </a:ext>
                </a:extLst>
              </a:tr>
              <a:tr h="804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первичных</a:t>
                      </a: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постоянных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ослож-ненного кариеса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2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73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195838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стр. 1: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20725" indent="-540385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дети до 14 лет включительно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66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725" indent="-540385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дети 15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3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Сельские жители (из стр.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67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передвижных стоматологических кабинетах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926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A5030E-E45C-43B6-BBE4-4702859BAC7E}"/>
              </a:ext>
            </a:extLst>
          </p:cNvPr>
          <p:cNvSpPr/>
          <p:nvPr/>
        </p:nvSpPr>
        <p:spPr>
          <a:xfrm>
            <a:off x="929341" y="3467098"/>
            <a:ext cx="9601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lang="ru-RU" altLang="ru-RU" sz="1000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058B7CF-59C4-4C4A-A3CC-95B4E5FEC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08915"/>
              </p:ext>
            </p:extLst>
          </p:nvPr>
        </p:nvGraphicFramePr>
        <p:xfrm>
          <a:off x="929341" y="3859836"/>
          <a:ext cx="9601202" cy="2339730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 детские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стоматологи-ортопеды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стоматологи-терапевты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стоматологи-хирурги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5C18C0-C731-44B6-B64D-682DDB78E707}"/>
              </a:ext>
            </a:extLst>
          </p:cNvPr>
          <p:cNvSpPr/>
          <p:nvPr/>
        </p:nvSpPr>
        <p:spPr>
          <a:xfrm>
            <a:off x="4605557" y="1963033"/>
            <a:ext cx="6585358" cy="464323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таб. 2710, стр. 1 по гр. 3 д. б. = таб. 2100, стр. (88+90+91+92) по гр. (3+9)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4477B28-5106-4FD9-A5C1-4CD7696124FC}"/>
              </a:ext>
            </a:extLst>
          </p:cNvPr>
          <p:cNvSpPr/>
          <p:nvPr/>
        </p:nvSpPr>
        <p:spPr>
          <a:xfrm>
            <a:off x="4613946" y="2427356"/>
            <a:ext cx="6576969" cy="654341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таб. 2710, стр. 4+5 по гр. 3 д. б. = таб. 2100, стр. (88+90+91+92) по гр. (5+12)</a:t>
            </a:r>
            <a:endParaRPr lang="ru-RU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7B4CD7D-0385-4F0E-A3E1-9152F8DECCDE}"/>
              </a:ext>
            </a:extLst>
          </p:cNvPr>
          <p:cNvSpPr/>
          <p:nvPr/>
        </p:nvSpPr>
        <p:spPr>
          <a:xfrm>
            <a:off x="4605557" y="3110770"/>
            <a:ext cx="6585358" cy="5171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таб. 2710, стр. 6 по гр. 3 д. б. = таб. 2100, стр. (88+90+91+92) по гр. (4+10) </a:t>
            </a:r>
          </a:p>
        </p:txBody>
      </p:sp>
    </p:spTree>
    <p:extLst>
      <p:ext uri="{BB962C8B-B14F-4D97-AF65-F5344CB8AC3E}">
        <p14:creationId xmlns:p14="http://schemas.microsoft.com/office/powerpoint/2010/main" val="3020125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B4B5122-4FF2-4B40-B156-B8FF1D04E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70355"/>
              </p:ext>
            </p:extLst>
          </p:nvPr>
        </p:nvGraphicFramePr>
        <p:xfrm>
          <a:off x="1023795" y="1180643"/>
          <a:ext cx="8835726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136749">
                  <a:extLst>
                    <a:ext uri="{9D8B030D-6E8A-4147-A177-3AD203B41FA5}">
                      <a16:colId xmlns:a16="http://schemas.microsoft.com/office/drawing/2014/main" val="3402802530"/>
                    </a:ext>
                  </a:extLst>
                </a:gridCol>
                <a:gridCol w="445525">
                  <a:extLst>
                    <a:ext uri="{9D8B030D-6E8A-4147-A177-3AD203B41FA5}">
                      <a16:colId xmlns:a16="http://schemas.microsoft.com/office/drawing/2014/main" val="601288478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1249174977"/>
                    </a:ext>
                  </a:extLst>
                </a:gridCol>
                <a:gridCol w="666089">
                  <a:extLst>
                    <a:ext uri="{9D8B030D-6E8A-4147-A177-3AD203B41FA5}">
                      <a16:colId xmlns:a16="http://schemas.microsoft.com/office/drawing/2014/main" val="2602961104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257377590"/>
                    </a:ext>
                  </a:extLst>
                </a:gridCol>
                <a:gridCol w="801191">
                  <a:extLst>
                    <a:ext uri="{9D8B030D-6E8A-4147-A177-3AD203B41FA5}">
                      <a16:colId xmlns:a16="http://schemas.microsoft.com/office/drawing/2014/main" val="1624623158"/>
                    </a:ext>
                  </a:extLst>
                </a:gridCol>
                <a:gridCol w="980281">
                  <a:extLst>
                    <a:ext uri="{9D8B030D-6E8A-4147-A177-3AD203B41FA5}">
                      <a16:colId xmlns:a16="http://schemas.microsoft.com/office/drawing/2014/main" val="3914302937"/>
                    </a:ext>
                  </a:extLst>
                </a:gridCol>
                <a:gridCol w="716359">
                  <a:extLst>
                    <a:ext uri="{9D8B030D-6E8A-4147-A177-3AD203B41FA5}">
                      <a16:colId xmlns:a16="http://schemas.microsoft.com/office/drawing/2014/main" val="2431637871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1774493882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248827979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медицинской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закончивших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повторно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на МСЭ после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183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1728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0321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85044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85075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084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инвалидов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9992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3538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17622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0368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4D1E4CC-F15E-41FF-8BAC-71164190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37" y="749756"/>
            <a:ext cx="89933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Результаты проведения медицинской реабилитации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(2850)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– 792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6BAA32C-7DFB-49D3-9357-6C7BA4B11A20}"/>
              </a:ext>
            </a:extLst>
          </p:cNvPr>
          <p:cNvSpPr/>
          <p:nvPr/>
        </p:nvSpPr>
        <p:spPr>
          <a:xfrm>
            <a:off x="5679347" y="2455985"/>
            <a:ext cx="5167618" cy="32213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графу 4 указываются пациенты с установленной группой инвалидности в рамках ИПРА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Индивидуальная программа реабилитации или </a:t>
            </a:r>
            <a:r>
              <a:rPr lang="ru-RU" sz="1400" dirty="0" err="1">
                <a:solidFill>
                  <a:schemeClr val="tx1"/>
                </a:solidFill>
                <a:latin typeface="TimesNewRomanPSMT"/>
              </a:rPr>
              <a:t>абилитации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 инвалида (ИПРА) — это документ, в котором перечислены все медицинские, профессиональные и иные мероприятия, на которые человек с инвалидностью вправе рассчитывать, а также услуги и технические средства, которые он вправе получить.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Пациентам без группы инвалидности формируется ИПРМ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(индивидуальный план реабилитационных мероприятий).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ИПРМ в графы 4, 6 и 8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NewRomanPSMT"/>
              </a:rPr>
              <a:t>не включается.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6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7164B-9E90-402C-B5BE-F3AE49CA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61" y="623949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DC52C5-D340-4CF4-B75B-CFC9A4612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62893"/>
              </p:ext>
            </p:extLst>
          </p:nvPr>
        </p:nvGraphicFramePr>
        <p:xfrm>
          <a:off x="1004842" y="1088627"/>
          <a:ext cx="9601202" cy="2293296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2EA0E65-D99F-4429-B181-12E1C2F5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61" y="3476078"/>
            <a:ext cx="863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4CEA89F-2FF6-4068-8F55-7532B1963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19503"/>
              </p:ext>
            </p:extLst>
          </p:nvPr>
        </p:nvGraphicFramePr>
        <p:xfrm>
          <a:off x="912561" y="3888436"/>
          <a:ext cx="8633399" cy="1271337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3030057403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3022460555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1493520313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3361574796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329159454"/>
                    </a:ext>
                  </a:extLst>
                </a:gridCol>
              </a:tblGrid>
              <a:tr h="95392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78642"/>
                  </a:ext>
                </a:extLst>
              </a:tr>
              <a:tr h="1362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42354"/>
                  </a:ext>
                </a:extLst>
              </a:tr>
              <a:tr h="1811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9429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6B4EEAA-AC02-4327-B314-E1F8DFBE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59503"/>
              </p:ext>
            </p:extLst>
          </p:nvPr>
        </p:nvGraphicFramePr>
        <p:xfrm>
          <a:off x="912559" y="5572131"/>
          <a:ext cx="7467600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3961130">
                  <a:extLst>
                    <a:ext uri="{9D8B030D-6E8A-4147-A177-3AD203B41FA5}">
                      <a16:colId xmlns:a16="http://schemas.microsoft.com/office/drawing/2014/main" val="2119282034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209879869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484419978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3722301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96250155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амбулаторий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192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121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FA9A806-F855-4C68-96DE-DC941FE7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60" y="5295016"/>
            <a:ext cx="7467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(1104)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A1C44155-1706-4572-8EAA-D4AC3A82AE9C}"/>
              </a:ext>
            </a:extLst>
          </p:cNvPr>
          <p:cNvSpPr/>
          <p:nvPr/>
        </p:nvSpPr>
        <p:spPr>
          <a:xfrm>
            <a:off x="7080308" y="3224780"/>
            <a:ext cx="4199131" cy="2012610"/>
          </a:xfrm>
          <a:prstGeom prst="wedgeRoundRectCallout">
            <a:avLst>
              <a:gd name="adj1" fmla="val -43693"/>
              <a:gd name="adj2" fmla="val 86981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703AC0A4-5F7C-40AF-9E6D-9ACA052487D3}"/>
              </a:ext>
            </a:extLst>
          </p:cNvPr>
          <p:cNvSpPr/>
          <p:nvPr/>
        </p:nvSpPr>
        <p:spPr>
          <a:xfrm>
            <a:off x="7080308" y="3224782"/>
            <a:ext cx="4199131" cy="2012608"/>
          </a:xfrm>
          <a:prstGeom prst="wedgeRoundRectCallout">
            <a:avLst>
              <a:gd name="adj1" fmla="val -74868"/>
              <a:gd name="adj2" fmla="val 43212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4DC50FB8-C2D6-42DA-8ABD-F595259A3AB9}"/>
              </a:ext>
            </a:extLst>
          </p:cNvPr>
          <p:cNvSpPr/>
          <p:nvPr/>
        </p:nvSpPr>
        <p:spPr>
          <a:xfrm>
            <a:off x="7080308" y="3193888"/>
            <a:ext cx="4199131" cy="2043502"/>
          </a:xfrm>
          <a:prstGeom prst="wedgeRoundRectCallout">
            <a:avLst>
              <a:gd name="adj1" fmla="val -126577"/>
              <a:gd name="adj2" fmla="val -6739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 в таб. 2100 стр. 1.1 данные вносятся              при наличии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соответствующих структурных подразделений, указанных в таб. 1001 по стр. 3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и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 наличии соответствующих д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олжностей и физических лиц в </a:t>
            </a:r>
            <a:r>
              <a:rPr lang="ru-RU" sz="1400" b="1" dirty="0">
                <a:solidFill>
                  <a:prstClr val="black"/>
                </a:solidFill>
                <a:latin typeface="TimesNewRomanPSMT"/>
              </a:rPr>
              <a:t>таб. 1104 </a:t>
            </a:r>
            <a:endParaRPr lang="ru-RU" sz="1400" dirty="0">
              <a:solidFill>
                <a:prstClr val="black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22810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3DE66D-E93F-4A34-A9FC-A86B7847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37" y="749756"/>
            <a:ext cx="89933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783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Результаты проведения медицинской реабилитации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78388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(2850)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– 792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0435249-5A53-4B71-AFC2-CB7B95302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86021"/>
              </p:ext>
            </p:extLst>
          </p:nvPr>
        </p:nvGraphicFramePr>
        <p:xfrm>
          <a:off x="1023795" y="1180643"/>
          <a:ext cx="8835726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136749">
                  <a:extLst>
                    <a:ext uri="{9D8B030D-6E8A-4147-A177-3AD203B41FA5}">
                      <a16:colId xmlns:a16="http://schemas.microsoft.com/office/drawing/2014/main" val="3402802530"/>
                    </a:ext>
                  </a:extLst>
                </a:gridCol>
                <a:gridCol w="445525">
                  <a:extLst>
                    <a:ext uri="{9D8B030D-6E8A-4147-A177-3AD203B41FA5}">
                      <a16:colId xmlns:a16="http://schemas.microsoft.com/office/drawing/2014/main" val="601288478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1249174977"/>
                    </a:ext>
                  </a:extLst>
                </a:gridCol>
                <a:gridCol w="666089">
                  <a:extLst>
                    <a:ext uri="{9D8B030D-6E8A-4147-A177-3AD203B41FA5}">
                      <a16:colId xmlns:a16="http://schemas.microsoft.com/office/drawing/2014/main" val="2602961104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257377590"/>
                    </a:ext>
                  </a:extLst>
                </a:gridCol>
                <a:gridCol w="801191">
                  <a:extLst>
                    <a:ext uri="{9D8B030D-6E8A-4147-A177-3AD203B41FA5}">
                      <a16:colId xmlns:a16="http://schemas.microsoft.com/office/drawing/2014/main" val="1624623158"/>
                    </a:ext>
                  </a:extLst>
                </a:gridCol>
                <a:gridCol w="980281">
                  <a:extLst>
                    <a:ext uri="{9D8B030D-6E8A-4147-A177-3AD203B41FA5}">
                      <a16:colId xmlns:a16="http://schemas.microsoft.com/office/drawing/2014/main" val="3914302937"/>
                    </a:ext>
                  </a:extLst>
                </a:gridCol>
                <a:gridCol w="716359">
                  <a:extLst>
                    <a:ext uri="{9D8B030D-6E8A-4147-A177-3AD203B41FA5}">
                      <a16:colId xmlns:a16="http://schemas.microsoft.com/office/drawing/2014/main" val="2431637871"/>
                    </a:ext>
                  </a:extLst>
                </a:gridCol>
                <a:gridCol w="1065113">
                  <a:extLst>
                    <a:ext uri="{9D8B030D-6E8A-4147-A177-3AD203B41FA5}">
                      <a16:colId xmlns:a16="http://schemas.microsoft.com/office/drawing/2014/main" val="1774493882"/>
                    </a:ext>
                  </a:extLst>
                </a:gridCol>
                <a:gridCol w="979653">
                  <a:extLst>
                    <a:ext uri="{9D8B030D-6E8A-4147-A177-3AD203B41FA5}">
                      <a16:colId xmlns:a16="http://schemas.microsoft.com/office/drawing/2014/main" val="248827979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нуждающихся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медицинской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закончивших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реабилитацию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рамках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прошедших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медицинскую реабилитацию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повторно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направленных на МСЭ после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реабилитации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183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1728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0321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85044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85075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084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стр.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9992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3538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17622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стр. 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детей 0–2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03682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3AA584C9-A334-499A-AC47-B92BC8A67064}"/>
              </a:ext>
            </a:extLst>
          </p:cNvPr>
          <p:cNvSpPr/>
          <p:nvPr/>
        </p:nvSpPr>
        <p:spPr>
          <a:xfrm>
            <a:off x="7306811" y="2457975"/>
            <a:ext cx="3942826" cy="2506356"/>
          </a:xfrm>
          <a:prstGeom prst="wedgeRoundRectCallout">
            <a:avLst>
              <a:gd name="adj1" fmla="val -61029"/>
              <a:gd name="adj2" fmla="val -6712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графу 7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пациент показывается один раз.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В случае повторного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прохождения курса реабилитации пациент </a:t>
            </a:r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должен быть показан в графе 9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один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раз вне зависимости от проведенных курсов.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NewRomanPSMT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NewRomanPSMT"/>
              </a:rPr>
              <a:t>Закончившим медицинскую реабилитацию считать выполнение на текущий год плановых реабилитационных мероприятий пациенту.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B629931-A113-49F8-BCFA-E99644C97ADA}"/>
              </a:ext>
            </a:extLst>
          </p:cNvPr>
          <p:cNvSpPr/>
          <p:nvPr/>
        </p:nvSpPr>
        <p:spPr>
          <a:xfrm>
            <a:off x="1636022" y="4038492"/>
            <a:ext cx="5058562" cy="989901"/>
          </a:xfrm>
          <a:prstGeom prst="wedgeRoundRectCallout">
            <a:avLst>
              <a:gd name="adj1" fmla="val -32109"/>
              <a:gd name="adj2" fmla="val -104392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NewRomanPSMT"/>
              </a:rPr>
              <a:t>В строку 2 </a:t>
            </a:r>
            <a:r>
              <a:rPr lang="ru-RU" sz="1400" dirty="0">
                <a:solidFill>
                  <a:schemeClr val="tx1"/>
                </a:solidFill>
                <a:latin typeface="TimesNewRomanPSMT"/>
              </a:rPr>
              <a:t>включаются сведения обо всех инвалидах, получающих льготное лекарственное обеспечение или отказавшиеся от него.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F75B4F-1166-4EB4-A862-9006189B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638355"/>
            <a:ext cx="107398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2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B7B5BD-6243-4910-AC2A-57403795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07" y="595223"/>
            <a:ext cx="10611449" cy="56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6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AC4403-9F50-48E1-9CB0-620EE707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1DCE11-8270-493E-8D2D-241A2588A1B2}"/>
              </a:ext>
            </a:extLst>
          </p:cNvPr>
          <p:cNvSpPr/>
          <p:nvPr/>
        </p:nvSpPr>
        <p:spPr>
          <a:xfrm>
            <a:off x="1004842" y="737361"/>
            <a:ext cx="9601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lang="ru-RU" altLang="ru-RU" sz="1000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53FF3A-0D80-4917-AFCA-6FD7E5E49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34524"/>
              </p:ext>
            </p:extLst>
          </p:nvPr>
        </p:nvGraphicFramePr>
        <p:xfrm>
          <a:off x="1004842" y="1168248"/>
          <a:ext cx="9601202" cy="2339730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 детские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стоматологи-ортопеды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стоматологи-терапевты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стоматологи-хирурги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BCDE872-A862-42EE-9DE1-6BD4950F7E6F}"/>
              </a:ext>
            </a:extLst>
          </p:cNvPr>
          <p:cNvSpPr/>
          <p:nvPr/>
        </p:nvSpPr>
        <p:spPr>
          <a:xfrm>
            <a:off x="721453" y="3967993"/>
            <a:ext cx="10737907" cy="185396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строках с 87 «стоматологи» по 91 «стоматологи-хирурги» указывают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сведения о числе посещений к врачам-стоматологам, включая врачей-стоматологов передвижных установок и кабинетов в образовательных организациях, а также в санаторно-курортных организациях и в организациях, оказывающих медицинскую помощь только в стационарных условиях (психиатрические больницы, туберкулезные и т.д.). Также их работа отображается в т.2710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 т.2100 без зубных техников и гигиенистов – они в таблице 2700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4013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213C0-1254-4165-A21B-AC8552D1C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41" y="737361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9C90CFD-4B66-455F-ABE8-70D91BB1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18206"/>
              </p:ext>
            </p:extLst>
          </p:nvPr>
        </p:nvGraphicFramePr>
        <p:xfrm>
          <a:off x="855677" y="1168248"/>
          <a:ext cx="9750365" cy="3483711"/>
        </p:xfrm>
        <a:graphic>
          <a:graphicData uri="http://schemas.openxmlformats.org/drawingml/2006/table">
            <a:tbl>
              <a:tblPr firstRow="1" firstCol="1" bandRow="1"/>
              <a:tblGrid>
                <a:gridCol w="2135210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30933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667367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632723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20278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17240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17240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84993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84993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803514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99581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803514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1370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8054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(стр.1):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отделениях, кабинетах, пунктах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неотложной медицинской помощи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36548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отделениях, кабинетах </a:t>
                      </a:r>
                      <a:r>
                        <a:rPr lang="ru-RU" sz="1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паллиа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тивной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медицинской помощи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203105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выездной патронажной службой для оказания паллиативной медицинской помощи на дому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психологи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посещений инвалидами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7DA95D2-E3E2-48D5-8754-F9777F9138DF}"/>
              </a:ext>
            </a:extLst>
          </p:cNvPr>
          <p:cNvSpPr/>
          <p:nvPr/>
        </p:nvSpPr>
        <p:spPr>
          <a:xfrm>
            <a:off x="3514988" y="1934244"/>
            <a:ext cx="7935985" cy="105281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строке 124 указываются посещения врачей-специалистов, оказывающих помощь в отделении (кабинете, пункте) неотложной медицинской помощи (при наличии его в структуре поликлиники медицинской организации), а также при оказании неотложной медицинской помощи на дому.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5BC8A1E-25AA-49DF-9149-DA273EAB4E43}"/>
              </a:ext>
            </a:extLst>
          </p:cNvPr>
          <p:cNvSpPr/>
          <p:nvPr/>
        </p:nvSpPr>
        <p:spPr>
          <a:xfrm>
            <a:off x="3514988" y="3112703"/>
            <a:ext cx="7751428" cy="93956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строке 125 указываются посещения врачей-специалистов, оказывающих паллиативную медицинскую помощь в отделении (кабинете) паллиативной медицинской помощи (при наличии его в структуре поликлиники медицинской организации).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5BADE9A-D066-41AC-8BB2-B499EA6303E6}"/>
              </a:ext>
            </a:extLst>
          </p:cNvPr>
          <p:cNvSpPr/>
          <p:nvPr/>
        </p:nvSpPr>
        <p:spPr>
          <a:xfrm>
            <a:off x="3514988" y="4303551"/>
            <a:ext cx="7935984" cy="111440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строке 127 «Кроме того, психологи» указывается деятельность психологов в медицинской организации. Показывается деятельность психологов, оказываемая в амбулаторных условиях  </a:t>
            </a:r>
            <a:r>
              <a:rPr lang="ru-RU" sz="1400" b="1" u="sng" dirty="0">
                <a:solidFill>
                  <a:schemeClr val="tx1"/>
                </a:solidFill>
                <a:highlight>
                  <a:srgbClr val="FF9999"/>
                </a:highlight>
              </a:rPr>
              <a:t>и в общее количество посещений в табл. 2100 не включается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7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EE6E8-8AAD-4A91-B3B7-E17D31F58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40" y="878566"/>
            <a:ext cx="9601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D3354C-C640-48CB-9F7E-3B9B442B5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79641"/>
              </p:ext>
            </p:extLst>
          </p:nvPr>
        </p:nvGraphicFramePr>
        <p:xfrm>
          <a:off x="1004842" y="1309453"/>
          <a:ext cx="9601202" cy="2270142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1332987749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897462725"/>
                    </a:ext>
                  </a:extLst>
                </a:gridCol>
                <a:gridCol w="763436">
                  <a:extLst>
                    <a:ext uri="{9D8B030D-6E8A-4147-A177-3AD203B41FA5}">
                      <a16:colId xmlns:a16="http://schemas.microsoft.com/office/drawing/2014/main" val="833786931"/>
                    </a:ext>
                  </a:extLst>
                </a:gridCol>
                <a:gridCol w="516764">
                  <a:extLst>
                    <a:ext uri="{9D8B030D-6E8A-4147-A177-3AD203B41FA5}">
                      <a16:colId xmlns:a16="http://schemas.microsoft.com/office/drawing/2014/main" val="289062555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1624767670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1096821379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3470622336"/>
                    </a:ext>
                  </a:extLst>
                </a:gridCol>
                <a:gridCol w="561997">
                  <a:extLst>
                    <a:ext uri="{9D8B030D-6E8A-4147-A177-3AD203B41FA5}">
                      <a16:colId xmlns:a16="http://schemas.microsoft.com/office/drawing/2014/main" val="1252056943"/>
                    </a:ext>
                  </a:extLst>
                </a:gridCol>
                <a:gridCol w="621844">
                  <a:extLst>
                    <a:ext uri="{9D8B030D-6E8A-4147-A177-3AD203B41FA5}">
                      <a16:colId xmlns:a16="http://schemas.microsoft.com/office/drawing/2014/main" val="2136155717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400292685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656396260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2253058591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76978704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65592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профилак-тические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лыми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07937"/>
                  </a:ext>
                </a:extLst>
              </a:tr>
              <a:tr h="489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заболева-ний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6889"/>
                  </a:ext>
                </a:extLst>
              </a:tr>
              <a:tr h="174364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6418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Врачи, 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806397"/>
                  </a:ext>
                </a:extLst>
              </a:tr>
              <a:tr h="275034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(из стр. 1)  врачи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амбулаторий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9776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4414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акушеры – гинекологи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8491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аллергологи – иммунологи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242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18034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врачи здравпунктов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06478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A272946-9F4D-4C84-8256-B5863B4DD2FA}"/>
              </a:ext>
            </a:extLst>
          </p:cNvPr>
          <p:cNvSpPr/>
          <p:nvPr/>
        </p:nvSpPr>
        <p:spPr>
          <a:xfrm>
            <a:off x="889233" y="3695901"/>
            <a:ext cx="10570128" cy="2270086"/>
          </a:xfrm>
          <a:prstGeom prst="wedgeRoundRectCallout">
            <a:avLst>
              <a:gd name="adj1" fmla="val -25965"/>
              <a:gd name="adj2" fmla="val -4933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err="1">
                <a:solidFill>
                  <a:schemeClr val="tx1"/>
                </a:solidFill>
              </a:rPr>
              <a:t>Внутритабличный</a:t>
            </a:r>
            <a:r>
              <a:rPr lang="ru-RU" sz="1600" b="1" u="sng" dirty="0">
                <a:solidFill>
                  <a:schemeClr val="tx1"/>
                </a:solidFill>
              </a:rPr>
              <a:t> контроль:</a:t>
            </a:r>
          </a:p>
          <a:p>
            <a:endParaRPr lang="ru-RU" sz="800" b="1" u="sng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</a:rPr>
              <a:t>в строку 1 «врачи - всего» складываются посещения со строк 5 по 123, за исключением входящих строк и кроме того психологов;</a:t>
            </a:r>
          </a:p>
          <a:p>
            <a:pPr marL="285750" indent="-285750">
              <a:buFontTx/>
              <a:buChar char="-"/>
            </a:pPr>
            <a:endParaRPr lang="ru-RU" sz="8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00FF00"/>
                </a:highlight>
              </a:rPr>
              <a:t>всего врачебных посещений по медицинской организации равно сумме граф 3+9;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всего посещений, выполненных «сельскими жителями» равно сумме граф 4+10;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FFCCFF"/>
                </a:highlight>
              </a:rPr>
              <a:t>всего посещений «детей 0-17 лет» равно сумме граф 5+12;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  <a:highlight>
                  <a:srgbClr val="FFCC99"/>
                </a:highlight>
              </a:rPr>
              <a:t>всего посещений по «поводу заболевания всего» равно сумме граф 7+8+11,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                                                                           из них по «поводу заболевания дети 0-17 лет» равно сумме граф 8+13;</a:t>
            </a:r>
          </a:p>
        </p:txBody>
      </p:sp>
    </p:spTree>
    <p:extLst>
      <p:ext uri="{BB962C8B-B14F-4D97-AF65-F5344CB8AC3E}">
        <p14:creationId xmlns:p14="http://schemas.microsoft.com/office/powerpoint/2010/main" val="881649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8651</TotalTime>
  <Words>7389</Words>
  <Application>Microsoft Office PowerPoint</Application>
  <PresentationFormat>Широкоэкранный</PresentationFormat>
  <Paragraphs>2472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Garamond</vt:lpstr>
      <vt:lpstr>Symbol</vt:lpstr>
      <vt:lpstr>Times New Roman</vt:lpstr>
      <vt:lpstr>TimesNewRomanPS-BoldMT</vt:lpstr>
      <vt:lpstr>TimesNewRomanPSMT</vt:lpstr>
      <vt:lpstr>Натуральные материалы</vt:lpstr>
      <vt:lpstr>Документ Microsoft Word</vt:lpstr>
      <vt:lpstr>Форма № 30 «Сведения о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медицинской организации»</dc:title>
  <dc:creator>Пользователь</dc:creator>
  <cp:lastModifiedBy>Пользователь</cp:lastModifiedBy>
  <cp:revision>171</cp:revision>
  <dcterms:created xsi:type="dcterms:W3CDTF">2023-09-21T09:47:30Z</dcterms:created>
  <dcterms:modified xsi:type="dcterms:W3CDTF">2025-01-13T06:44:38Z</dcterms:modified>
</cp:coreProperties>
</file>