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91" r:id="rId8"/>
    <p:sldId id="292" r:id="rId9"/>
    <p:sldId id="264" r:id="rId10"/>
    <p:sldId id="265" r:id="rId11"/>
    <p:sldId id="266" r:id="rId12"/>
    <p:sldId id="267" r:id="rId13"/>
    <p:sldId id="293" r:id="rId14"/>
    <p:sldId id="294" r:id="rId15"/>
    <p:sldId id="276" r:id="rId16"/>
    <p:sldId id="277" r:id="rId17"/>
    <p:sldId id="278" r:id="rId18"/>
    <p:sldId id="280" r:id="rId19"/>
    <p:sldId id="279" r:id="rId20"/>
    <p:sldId id="281" r:id="rId21"/>
    <p:sldId id="275" r:id="rId22"/>
    <p:sldId id="289" r:id="rId23"/>
    <p:sldId id="290" r:id="rId24"/>
    <p:sldId id="274" r:id="rId25"/>
    <p:sldId id="285" r:id="rId26"/>
    <p:sldId id="286" r:id="rId27"/>
    <p:sldId id="284" r:id="rId28"/>
    <p:sldId id="28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E2E792-8C08-4412-8EA5-BD2F6EA3AC2F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0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2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77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792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6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56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79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70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32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15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0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48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63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5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92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E792-8C08-4412-8EA5-BD2F6EA3AC2F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0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E2E792-8C08-4412-8EA5-BD2F6EA3AC2F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774E0D-6066-4649-8959-DC5F035F5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30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>
            <a:extLst>
              <a:ext uri="{FF2B5EF4-FFF2-40B4-BE49-F238E27FC236}">
                <a16:creationId xmlns:a16="http://schemas.microsoft.com/office/drawing/2014/main" id="{F39C00D2-4FD6-4C46-9001-779779F39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6512" y="1609726"/>
            <a:ext cx="7038976" cy="1733549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Форма № 30 «Сведения о деятельности медицинской организации»</a:t>
            </a:r>
          </a:p>
        </p:txBody>
      </p:sp>
      <p:sp useBgFill="1">
        <p:nvSpPr>
          <p:cNvPr id="3" name="Подзаголовок 2">
            <a:extLst>
              <a:ext uri="{FF2B5EF4-FFF2-40B4-BE49-F238E27FC236}">
                <a16:creationId xmlns:a16="http://schemas.microsoft.com/office/drawing/2014/main" id="{BCBE2C25-9BB8-4C4A-BC7B-CCF95E631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1470" y="3648075"/>
            <a:ext cx="7134225" cy="1600199"/>
          </a:xfrm>
        </p:spPr>
        <p:txBody>
          <a:bodyPr>
            <a:normAutofit/>
          </a:bodyPr>
          <a:lstStyle/>
          <a:p>
            <a:r>
              <a:rPr lang="ru-RU" b="1" dirty="0"/>
              <a:t>РАЗДЕЛ </a:t>
            </a:r>
            <a:r>
              <a:rPr lang="en-US" b="1" dirty="0"/>
              <a:t>IV</a:t>
            </a:r>
            <a:r>
              <a:rPr lang="ru-RU" b="1" dirty="0"/>
              <a:t>. </a:t>
            </a:r>
          </a:p>
          <a:p>
            <a:r>
              <a:rPr lang="ru-RU" b="1" dirty="0"/>
              <a:t>ДЕЯТЕЛЬНОСТЬ МЕДИЦИНСКОЙ ОРГАНИЗАЦИИ ПО ОКАЗАНИЮ МЕДИЦИНСКОЙ ПОМОЩИ В СТАЦИОНАРНЫХ УСЛОВИЯХ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89325D-5E70-4A44-AAFD-B50B42152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97971"/>
            <a:ext cx="2533825" cy="9196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 useBgFill="1">
        <p:nvSpPr>
          <p:cNvPr id="6" name="Прямоугольник 5">
            <a:extLst>
              <a:ext uri="{FF2B5EF4-FFF2-40B4-BE49-F238E27FC236}">
                <a16:creationId xmlns:a16="http://schemas.microsoft.com/office/drawing/2014/main" id="{DA20DB9B-92DE-4A64-A43C-B73CB57ABCB8}"/>
              </a:ext>
            </a:extLst>
          </p:cNvPr>
          <p:cNvSpPr/>
          <p:nvPr/>
        </p:nvSpPr>
        <p:spPr>
          <a:xfrm>
            <a:off x="4857750" y="6183473"/>
            <a:ext cx="7210425" cy="268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Азаренкова Наталия Венедиктовна, начальник ОМС, 301-240, доб.618</a:t>
            </a:r>
          </a:p>
        </p:txBody>
      </p:sp>
    </p:spTree>
    <p:extLst>
      <p:ext uri="{BB962C8B-B14F-4D97-AF65-F5344CB8AC3E}">
        <p14:creationId xmlns:p14="http://schemas.microsoft.com/office/powerpoint/2010/main" val="318734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9755775-1378-4C17-9B28-6FF47756C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10101"/>
              </p:ext>
            </p:extLst>
          </p:nvPr>
        </p:nvGraphicFramePr>
        <p:xfrm>
          <a:off x="1019174" y="1552574"/>
          <a:ext cx="10201275" cy="4485594"/>
        </p:xfrm>
        <a:graphic>
          <a:graphicData uri="http://schemas.openxmlformats.org/drawingml/2006/table">
            <a:tbl>
              <a:tblPr firstRow="1" firstCol="1" bandRow="1"/>
              <a:tblGrid>
                <a:gridCol w="3273975">
                  <a:extLst>
                    <a:ext uri="{9D8B030D-6E8A-4147-A177-3AD203B41FA5}">
                      <a16:colId xmlns:a16="http://schemas.microsoft.com/office/drawing/2014/main" val="2050481996"/>
                    </a:ext>
                  </a:extLst>
                </a:gridCol>
                <a:gridCol w="473026">
                  <a:extLst>
                    <a:ext uri="{9D8B030D-6E8A-4147-A177-3AD203B41FA5}">
                      <a16:colId xmlns:a16="http://schemas.microsoft.com/office/drawing/2014/main" val="1360121079"/>
                    </a:ext>
                  </a:extLst>
                </a:gridCol>
                <a:gridCol w="847061">
                  <a:extLst>
                    <a:ext uri="{9D8B030D-6E8A-4147-A177-3AD203B41FA5}">
                      <a16:colId xmlns:a16="http://schemas.microsoft.com/office/drawing/2014/main" val="1180880018"/>
                    </a:ext>
                  </a:extLst>
                </a:gridCol>
                <a:gridCol w="942065">
                  <a:extLst>
                    <a:ext uri="{9D8B030D-6E8A-4147-A177-3AD203B41FA5}">
                      <a16:colId xmlns:a16="http://schemas.microsoft.com/office/drawing/2014/main" val="656336104"/>
                    </a:ext>
                  </a:extLst>
                </a:gridCol>
                <a:gridCol w="942065">
                  <a:extLst>
                    <a:ext uri="{9D8B030D-6E8A-4147-A177-3AD203B41FA5}">
                      <a16:colId xmlns:a16="http://schemas.microsoft.com/office/drawing/2014/main" val="1199524824"/>
                    </a:ext>
                  </a:extLst>
                </a:gridCol>
                <a:gridCol w="849054">
                  <a:extLst>
                    <a:ext uri="{9D8B030D-6E8A-4147-A177-3AD203B41FA5}">
                      <a16:colId xmlns:a16="http://schemas.microsoft.com/office/drawing/2014/main" val="4132462885"/>
                    </a:ext>
                  </a:extLst>
                </a:gridCol>
                <a:gridCol w="848390">
                  <a:extLst>
                    <a:ext uri="{9D8B030D-6E8A-4147-A177-3AD203B41FA5}">
                      <a16:colId xmlns:a16="http://schemas.microsoft.com/office/drawing/2014/main" val="2949121641"/>
                    </a:ext>
                  </a:extLst>
                </a:gridCol>
                <a:gridCol w="1036405">
                  <a:extLst>
                    <a:ext uri="{9D8B030D-6E8A-4147-A177-3AD203B41FA5}">
                      <a16:colId xmlns:a16="http://schemas.microsoft.com/office/drawing/2014/main" val="236483276"/>
                    </a:ext>
                  </a:extLst>
                </a:gridCol>
                <a:gridCol w="989234">
                  <a:extLst>
                    <a:ext uri="{9D8B030D-6E8A-4147-A177-3AD203B41FA5}">
                      <a16:colId xmlns:a16="http://schemas.microsoft.com/office/drawing/2014/main" val="921814197"/>
                    </a:ext>
                  </a:extLst>
                </a:gridCol>
              </a:tblGrid>
              <a:tr h="541176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коек, фактически развернутых и свернутых на ремонт,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23356"/>
                  </a:ext>
                </a:extLst>
              </a:tr>
              <a:tr h="541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конец отчетного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располо-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женных в сельской местности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средне-годовых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поступило пациентов,  всего,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поступивших (гр.6):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106269"/>
                  </a:ext>
                </a:extLst>
              </a:tr>
              <a:tr h="677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 старше трудоспо-собного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810756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884672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078928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реанимационные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500918"/>
                  </a:ext>
                </a:extLst>
              </a:tr>
              <a:tr h="64941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из них: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реанимационные для новорожденных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45.1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774178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интенсивной терапии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45.2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480130"/>
                  </a:ext>
                </a:extLst>
              </a:tr>
              <a:tr h="453048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интенсивной терапии для новорожденных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45.3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785181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для </a:t>
                      </a:r>
                      <a:r>
                        <a:rPr lang="en-US" sz="14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COVID-19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45.4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690610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229F29-3AB5-4575-A883-A7464E1A0409}"/>
              </a:ext>
            </a:extLst>
          </p:cNvPr>
          <p:cNvSpPr/>
          <p:nvPr/>
        </p:nvSpPr>
        <p:spPr>
          <a:xfrm>
            <a:off x="5048249" y="3819525"/>
            <a:ext cx="5976457" cy="2028826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строку 45 «реанимационные койки» следует включить число коек по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профилю реанимация и движение пациентов на этих койках.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строки 45 реанимационные койки в строке 45.4 указать койки для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с 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Койки интенсивной терапии включают в состав реанимационных коек и показываются в строке 45.2.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4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1D723F3-AE7C-4F1D-B158-3E7C747DB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365154"/>
              </p:ext>
            </p:extLst>
          </p:nvPr>
        </p:nvGraphicFramePr>
        <p:xfrm>
          <a:off x="1019173" y="1514474"/>
          <a:ext cx="10296525" cy="4523692"/>
        </p:xfrm>
        <a:graphic>
          <a:graphicData uri="http://schemas.openxmlformats.org/drawingml/2006/table">
            <a:tbl>
              <a:tblPr firstRow="1" firstCol="1" bandRow="1"/>
              <a:tblGrid>
                <a:gridCol w="3304544">
                  <a:extLst>
                    <a:ext uri="{9D8B030D-6E8A-4147-A177-3AD203B41FA5}">
                      <a16:colId xmlns:a16="http://schemas.microsoft.com/office/drawing/2014/main" val="3542925246"/>
                    </a:ext>
                  </a:extLst>
                </a:gridCol>
                <a:gridCol w="477442">
                  <a:extLst>
                    <a:ext uri="{9D8B030D-6E8A-4147-A177-3AD203B41FA5}">
                      <a16:colId xmlns:a16="http://schemas.microsoft.com/office/drawing/2014/main" val="1533618140"/>
                    </a:ext>
                  </a:extLst>
                </a:gridCol>
                <a:gridCol w="854970">
                  <a:extLst>
                    <a:ext uri="{9D8B030D-6E8A-4147-A177-3AD203B41FA5}">
                      <a16:colId xmlns:a16="http://schemas.microsoft.com/office/drawing/2014/main" val="2965193015"/>
                    </a:ext>
                  </a:extLst>
                </a:gridCol>
                <a:gridCol w="950861">
                  <a:extLst>
                    <a:ext uri="{9D8B030D-6E8A-4147-A177-3AD203B41FA5}">
                      <a16:colId xmlns:a16="http://schemas.microsoft.com/office/drawing/2014/main" val="2727890936"/>
                    </a:ext>
                  </a:extLst>
                </a:gridCol>
                <a:gridCol w="950861">
                  <a:extLst>
                    <a:ext uri="{9D8B030D-6E8A-4147-A177-3AD203B41FA5}">
                      <a16:colId xmlns:a16="http://schemas.microsoft.com/office/drawing/2014/main" val="3410328810"/>
                    </a:ext>
                  </a:extLst>
                </a:gridCol>
                <a:gridCol w="856982">
                  <a:extLst>
                    <a:ext uri="{9D8B030D-6E8A-4147-A177-3AD203B41FA5}">
                      <a16:colId xmlns:a16="http://schemas.microsoft.com/office/drawing/2014/main" val="3919051411"/>
                    </a:ext>
                  </a:extLst>
                </a:gridCol>
                <a:gridCol w="856312">
                  <a:extLst>
                    <a:ext uri="{9D8B030D-6E8A-4147-A177-3AD203B41FA5}">
                      <a16:colId xmlns:a16="http://schemas.microsoft.com/office/drawing/2014/main" val="697224106"/>
                    </a:ext>
                  </a:extLst>
                </a:gridCol>
                <a:gridCol w="1046082">
                  <a:extLst>
                    <a:ext uri="{9D8B030D-6E8A-4147-A177-3AD203B41FA5}">
                      <a16:colId xmlns:a16="http://schemas.microsoft.com/office/drawing/2014/main" val="3481494240"/>
                    </a:ext>
                  </a:extLst>
                </a:gridCol>
                <a:gridCol w="998471">
                  <a:extLst>
                    <a:ext uri="{9D8B030D-6E8A-4147-A177-3AD203B41FA5}">
                      <a16:colId xmlns:a16="http://schemas.microsoft.com/office/drawing/2014/main" val="1452047663"/>
                    </a:ext>
                  </a:extLst>
                </a:gridCol>
              </a:tblGrid>
              <a:tr h="671557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коек, фактически развернутых и свернутых на ремонт,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875386"/>
                  </a:ext>
                </a:extLst>
              </a:tr>
              <a:tr h="671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конец отчетного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располо-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женных в сельской местности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средне-годовых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поступило пациентов,  всего,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поступивших (гр.6):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538660"/>
                  </a:ext>
                </a:extLst>
              </a:tr>
              <a:tr h="585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 старше трудоспо-собного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462950"/>
                  </a:ext>
                </a:extLst>
              </a:tr>
              <a:tr h="40293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204921"/>
                  </a:ext>
                </a:extLst>
              </a:tr>
              <a:tr h="4029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077502"/>
                  </a:ext>
                </a:extLst>
              </a:tr>
              <a:tr h="49172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Кроме того, «движение» больных новорожденных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767997"/>
                  </a:ext>
                </a:extLst>
              </a:tr>
              <a:tr h="49172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(стр. 01) – платных коек  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511310"/>
                  </a:ext>
                </a:extLst>
              </a:tr>
              <a:tr h="805871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Кроме того – дополнительно развернутые койки для лечения пациентов с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COVID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- 19  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48641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7589F6-D29E-4913-B740-ADE9A53C2AB8}"/>
              </a:ext>
            </a:extLst>
          </p:cNvPr>
          <p:cNvSpPr/>
          <p:nvPr/>
        </p:nvSpPr>
        <p:spPr>
          <a:xfrm>
            <a:off x="4962524" y="4067172"/>
            <a:ext cx="5976457" cy="1419226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строку 78 «движение больных новорожденных» включаются сведения о новорожденных, родившихся больными или заболевших в акушерском стационаре, которые не переводились в другие отделения.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перевода новорожденного (больного) на койки патологии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новорожденных в педиатрические стационары в акушерском стационаре он показывается как выписанный (переводом).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36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2A2FBE-A3C8-4EE4-B5A1-4AD4219EBD8D}"/>
              </a:ext>
            </a:extLst>
          </p:cNvPr>
          <p:cNvSpPr/>
          <p:nvPr/>
        </p:nvSpPr>
        <p:spPr>
          <a:xfrm>
            <a:off x="1143684" y="1764670"/>
            <a:ext cx="1132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(3102)	</a:t>
            </a:r>
            <a:endParaRPr lang="ru-RU" dirty="0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7D07D7A-F543-412C-8C77-8B5C8881B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693928"/>
              </p:ext>
            </p:extLst>
          </p:nvPr>
        </p:nvGraphicFramePr>
        <p:xfrm>
          <a:off x="776286" y="2317949"/>
          <a:ext cx="10639427" cy="182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046749">
                  <a:extLst>
                    <a:ext uri="{9D8B030D-6E8A-4147-A177-3AD203B41FA5}">
                      <a16:colId xmlns:a16="http://schemas.microsoft.com/office/drawing/2014/main" val="2240634779"/>
                    </a:ext>
                  </a:extLst>
                </a:gridCol>
                <a:gridCol w="1234785">
                  <a:extLst>
                    <a:ext uri="{9D8B030D-6E8A-4147-A177-3AD203B41FA5}">
                      <a16:colId xmlns:a16="http://schemas.microsoft.com/office/drawing/2014/main" val="2397661824"/>
                    </a:ext>
                  </a:extLst>
                </a:gridCol>
                <a:gridCol w="1234785">
                  <a:extLst>
                    <a:ext uri="{9D8B030D-6E8A-4147-A177-3AD203B41FA5}">
                      <a16:colId xmlns:a16="http://schemas.microsoft.com/office/drawing/2014/main" val="682546577"/>
                    </a:ext>
                  </a:extLst>
                </a:gridCol>
                <a:gridCol w="1123108">
                  <a:extLst>
                    <a:ext uri="{9D8B030D-6E8A-4147-A177-3AD203B41FA5}">
                      <a16:colId xmlns:a16="http://schemas.microsoft.com/office/drawing/2014/main" val="2213713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пациентов, поступивших на платные койки – иностранные граждане – всего,  чел 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дети 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918269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737870-4B9D-433F-908B-8A6FE34455B2}"/>
              </a:ext>
            </a:extLst>
          </p:cNvPr>
          <p:cNvSpPr/>
          <p:nvPr/>
        </p:nvSpPr>
        <p:spPr>
          <a:xfrm>
            <a:off x="1141201" y="3429000"/>
            <a:ext cx="9909597" cy="142875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таблицу 3102 включаются сведения о пациентах, поступивших на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койки – иностранные граждане (из таблицы 3100 строки 1 «всего» графы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«поступило пациентов, всего»).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33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D71FD1-4634-4DDE-8DED-98295B7DD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25" y="595223"/>
            <a:ext cx="10688128" cy="571068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FE0C3E-3E0B-4B31-99E1-0A4FFC90895E}"/>
              </a:ext>
            </a:extLst>
          </p:cNvPr>
          <p:cNvSpPr/>
          <p:nvPr/>
        </p:nvSpPr>
        <p:spPr>
          <a:xfrm>
            <a:off x="6903827" y="2583792"/>
            <a:ext cx="4543426" cy="86677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3150 представляются сведения о коечном фонде санаторно-</a:t>
            </a:r>
          </a:p>
          <a:p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курортной организации (подразделения) и движении пациентов. </a:t>
            </a:r>
          </a:p>
          <a:p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коек санаторно-курортной организации (подразделения) в таблицу 3100 не включается.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58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83DC3B-DED1-4CA6-A00D-26C4D6B32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47" y="543736"/>
            <a:ext cx="10429336" cy="5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58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06F86E-5AA6-4102-BB56-0881D328A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96" y="1304924"/>
            <a:ext cx="3933825" cy="16954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392C91-34B8-4A64-9AB2-FFBC78239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288" y="1238245"/>
            <a:ext cx="7534275" cy="4768528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BA1573DE-80E0-411B-BCB8-64EEB6D65420}"/>
              </a:ext>
            </a:extLst>
          </p:cNvPr>
          <p:cNvSpPr/>
          <p:nvPr/>
        </p:nvSpPr>
        <p:spPr>
          <a:xfrm>
            <a:off x="731050" y="1255846"/>
            <a:ext cx="916776" cy="6301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817F7BD-D292-4B55-8278-0E51C546FE3A}"/>
              </a:ext>
            </a:extLst>
          </p:cNvPr>
          <p:cNvSpPr/>
          <p:nvPr/>
        </p:nvSpPr>
        <p:spPr>
          <a:xfrm>
            <a:off x="2581277" y="1533525"/>
            <a:ext cx="1243011" cy="2488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54EC091-73B8-46AE-B0BC-A319D151D3BF}"/>
              </a:ext>
            </a:extLst>
          </p:cNvPr>
          <p:cNvSpPr/>
          <p:nvPr/>
        </p:nvSpPr>
        <p:spPr>
          <a:xfrm>
            <a:off x="7591425" y="1881733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35CA402-E9DB-4393-A137-1E164CF152A6}"/>
              </a:ext>
            </a:extLst>
          </p:cNvPr>
          <p:cNvSpPr/>
          <p:nvPr/>
        </p:nvSpPr>
        <p:spPr>
          <a:xfrm>
            <a:off x="3824288" y="2146976"/>
            <a:ext cx="1423987" cy="2488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746DD71-1AC5-4295-8409-D22829E03E4E}"/>
              </a:ext>
            </a:extLst>
          </p:cNvPr>
          <p:cNvSpPr/>
          <p:nvPr/>
        </p:nvSpPr>
        <p:spPr>
          <a:xfrm>
            <a:off x="5474494" y="2395821"/>
            <a:ext cx="1243011" cy="22859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E022D90-1BE6-4FB4-A8FF-6B18074677A9}"/>
              </a:ext>
            </a:extLst>
          </p:cNvPr>
          <p:cNvSpPr/>
          <p:nvPr/>
        </p:nvSpPr>
        <p:spPr>
          <a:xfrm>
            <a:off x="8284367" y="2178462"/>
            <a:ext cx="1243011" cy="22859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9CF5F37-2385-4778-BDE5-DB2A986B8706}"/>
              </a:ext>
            </a:extLst>
          </p:cNvPr>
          <p:cNvSpPr/>
          <p:nvPr/>
        </p:nvSpPr>
        <p:spPr>
          <a:xfrm>
            <a:off x="9607156" y="2167222"/>
            <a:ext cx="1243011" cy="22859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D0B8150-CA2F-4EEE-A9FA-7701F7CAE31D}"/>
              </a:ext>
            </a:extLst>
          </p:cNvPr>
          <p:cNvSpPr/>
          <p:nvPr/>
        </p:nvSpPr>
        <p:spPr>
          <a:xfrm>
            <a:off x="5248275" y="3347278"/>
            <a:ext cx="5137296" cy="7620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в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Медстате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сделать проверку таблицы в 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58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547653-6B72-4ED4-9E78-5F8A8E92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1443441A-48CA-423E-A500-A6269D7DB24A}"/>
              </a:ext>
            </a:extLst>
          </p:cNvPr>
          <p:cNvSpPr/>
          <p:nvPr/>
        </p:nvSpPr>
        <p:spPr>
          <a:xfrm>
            <a:off x="9315450" y="1891258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5DABCAA-02F1-4F14-B737-FD97FBA39966}"/>
              </a:ext>
            </a:extLst>
          </p:cNvPr>
          <p:cNvSpPr/>
          <p:nvPr/>
        </p:nvSpPr>
        <p:spPr>
          <a:xfrm>
            <a:off x="9391650" y="3782516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6989E37-B5A7-404A-9B23-828030D9DBB3}"/>
              </a:ext>
            </a:extLst>
          </p:cNvPr>
          <p:cNvSpPr/>
          <p:nvPr/>
        </p:nvSpPr>
        <p:spPr>
          <a:xfrm>
            <a:off x="4810125" y="2010866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E3D4BC9-8BAC-4E0A-8E0A-87EEC262D3A5}"/>
              </a:ext>
            </a:extLst>
          </p:cNvPr>
          <p:cNvSpPr/>
          <p:nvPr/>
        </p:nvSpPr>
        <p:spPr>
          <a:xfrm>
            <a:off x="4810125" y="4351835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A4E1B00-B804-464A-991F-EFD9F27AE52F}"/>
              </a:ext>
            </a:extLst>
          </p:cNvPr>
          <p:cNvSpPr/>
          <p:nvPr/>
        </p:nvSpPr>
        <p:spPr>
          <a:xfrm>
            <a:off x="1498396" y="5150912"/>
            <a:ext cx="4269581" cy="7620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 наличие данных по детям по строкам детских коек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63C01E-530D-45A7-8B88-8E0B58BC9A6F}"/>
              </a:ext>
            </a:extLst>
          </p:cNvPr>
          <p:cNvSpPr/>
          <p:nvPr/>
        </p:nvSpPr>
        <p:spPr>
          <a:xfrm>
            <a:off x="7621190" y="4218485"/>
            <a:ext cx="4269581" cy="7620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маленькие и слишком большие показатели работы койки окрашены оранжевым цветом. Или исправляем, или объясняем.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80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FF4C1A-FF3F-4FDD-BE3F-DDB72D291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796560DF-8621-4DEA-AD3E-78E5B13E62EB}"/>
              </a:ext>
            </a:extLst>
          </p:cNvPr>
          <p:cNvSpPr/>
          <p:nvPr/>
        </p:nvSpPr>
        <p:spPr>
          <a:xfrm>
            <a:off x="1381124" y="2591891"/>
            <a:ext cx="1362075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CBB9E8F-FFCA-4740-8A3F-21C704722749}"/>
              </a:ext>
            </a:extLst>
          </p:cNvPr>
          <p:cNvSpPr/>
          <p:nvPr/>
        </p:nvSpPr>
        <p:spPr>
          <a:xfrm>
            <a:off x="3076575" y="2591891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EBE8AA1-1CA3-44EF-ADD1-B4C13B480148}"/>
              </a:ext>
            </a:extLst>
          </p:cNvPr>
          <p:cNvSpPr/>
          <p:nvPr/>
        </p:nvSpPr>
        <p:spPr>
          <a:xfrm>
            <a:off x="3076575" y="3058616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41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E9915F-FDC2-408D-9523-3116DE93D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055A4FBB-6470-45E2-95CB-F2B0B4BFD3BB}"/>
              </a:ext>
            </a:extLst>
          </p:cNvPr>
          <p:cNvSpPr/>
          <p:nvPr/>
        </p:nvSpPr>
        <p:spPr>
          <a:xfrm>
            <a:off x="5324475" y="3782516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B9F3034-A7CA-432E-B543-F6243ADDB42A}"/>
              </a:ext>
            </a:extLst>
          </p:cNvPr>
          <p:cNvSpPr/>
          <p:nvPr/>
        </p:nvSpPr>
        <p:spPr>
          <a:xfrm>
            <a:off x="5214938" y="2068016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11CB9D-3680-4610-B266-8F2E61751A2B}"/>
              </a:ext>
            </a:extLst>
          </p:cNvPr>
          <p:cNvSpPr/>
          <p:nvPr/>
        </p:nvSpPr>
        <p:spPr>
          <a:xfrm>
            <a:off x="6205537" y="2068016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8F8ABC6-7D69-4BBC-A2B8-3F971069C52A}"/>
              </a:ext>
            </a:extLst>
          </p:cNvPr>
          <p:cNvSpPr/>
          <p:nvPr/>
        </p:nvSpPr>
        <p:spPr>
          <a:xfrm>
            <a:off x="6205537" y="3783607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2E30A5D-1B31-45FB-896E-2D78A3A13856}"/>
              </a:ext>
            </a:extLst>
          </p:cNvPr>
          <p:cNvSpPr/>
          <p:nvPr/>
        </p:nvSpPr>
        <p:spPr>
          <a:xfrm>
            <a:off x="7436644" y="3782516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3F30818-AD91-49CC-BA57-F38A5CBF8670}"/>
              </a:ext>
            </a:extLst>
          </p:cNvPr>
          <p:cNvSpPr/>
          <p:nvPr/>
        </p:nvSpPr>
        <p:spPr>
          <a:xfrm>
            <a:off x="7524750" y="2068016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E5F1B36-999F-482C-8866-BCD6A73DC738}"/>
              </a:ext>
            </a:extLst>
          </p:cNvPr>
          <p:cNvSpPr/>
          <p:nvPr/>
        </p:nvSpPr>
        <p:spPr>
          <a:xfrm>
            <a:off x="9373791" y="3782516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C9C9FC-8F1A-4619-A42D-9E1E70B93A3F}"/>
              </a:ext>
            </a:extLst>
          </p:cNvPr>
          <p:cNvSpPr/>
          <p:nvPr/>
        </p:nvSpPr>
        <p:spPr>
          <a:xfrm>
            <a:off x="3352797" y="4810125"/>
            <a:ext cx="8315327" cy="9525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год пациентов старше трудоспособного возраста на койки не поступало, но выписано 9 плюс умерло 24 – спрашивается откуда ????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тому же койка работала 466 дней в году, в котором всего 365 дней !!!!</a:t>
            </a:r>
          </a:p>
        </p:txBody>
      </p:sp>
    </p:spTree>
    <p:extLst>
      <p:ext uri="{BB962C8B-B14F-4D97-AF65-F5344CB8AC3E}">
        <p14:creationId xmlns:p14="http://schemas.microsoft.com/office/powerpoint/2010/main" val="2485316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61C0D6-5FF9-45C5-A731-804DCB49E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FF901A6A-4FE9-4965-87A8-0938ABE9B17D}"/>
              </a:ext>
            </a:extLst>
          </p:cNvPr>
          <p:cNvSpPr/>
          <p:nvPr/>
        </p:nvSpPr>
        <p:spPr>
          <a:xfrm>
            <a:off x="7410449" y="3639641"/>
            <a:ext cx="762001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6E92DFF3-C214-4E4B-8A73-62219B6899AF}"/>
              </a:ext>
            </a:extLst>
          </p:cNvPr>
          <p:cNvSpPr/>
          <p:nvPr/>
        </p:nvSpPr>
        <p:spPr>
          <a:xfrm>
            <a:off x="6257925" y="3639640"/>
            <a:ext cx="990599" cy="53230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A3261E1-EA78-4B0E-B01C-19822C2E29EA}"/>
              </a:ext>
            </a:extLst>
          </p:cNvPr>
          <p:cNvSpPr/>
          <p:nvPr/>
        </p:nvSpPr>
        <p:spPr>
          <a:xfrm>
            <a:off x="8905875" y="3621136"/>
            <a:ext cx="990599" cy="53230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55333F1-5A19-4181-A359-6679F7AE9A04}"/>
              </a:ext>
            </a:extLst>
          </p:cNvPr>
          <p:cNvSpPr/>
          <p:nvPr/>
        </p:nvSpPr>
        <p:spPr>
          <a:xfrm>
            <a:off x="10053637" y="3621135"/>
            <a:ext cx="990599" cy="53230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98602CD-62A3-4DA6-BF1E-4B53CAB182AE}"/>
              </a:ext>
            </a:extLst>
          </p:cNvPr>
          <p:cNvSpPr/>
          <p:nvPr/>
        </p:nvSpPr>
        <p:spPr>
          <a:xfrm>
            <a:off x="1309688" y="3621134"/>
            <a:ext cx="1824037" cy="53230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E016E6-AEDF-4D7D-B7DF-737EB20673B6}"/>
              </a:ext>
            </a:extLst>
          </p:cNvPr>
          <p:cNvSpPr/>
          <p:nvPr/>
        </p:nvSpPr>
        <p:spPr>
          <a:xfrm>
            <a:off x="3352798" y="4810125"/>
            <a:ext cx="6543676" cy="68634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Койки детские, а движение пациентов старше трудоспособного возраста !!!!!!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0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DE59BB-2AF2-423F-8366-D9B4A18FF804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465015E-142F-4CEE-8F69-D3F52835C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560676"/>
              </p:ext>
            </p:extLst>
          </p:nvPr>
        </p:nvGraphicFramePr>
        <p:xfrm>
          <a:off x="914400" y="1384183"/>
          <a:ext cx="10401300" cy="4571998"/>
        </p:xfrm>
        <a:graphic>
          <a:graphicData uri="http://schemas.openxmlformats.org/drawingml/2006/table">
            <a:tbl>
              <a:tblPr firstRow="1" firstCol="1" bandRow="1"/>
              <a:tblGrid>
                <a:gridCol w="3338170">
                  <a:extLst>
                    <a:ext uri="{9D8B030D-6E8A-4147-A177-3AD203B41FA5}">
                      <a16:colId xmlns:a16="http://schemas.microsoft.com/office/drawing/2014/main" val="1984125048"/>
                    </a:ext>
                  </a:extLst>
                </a:gridCol>
                <a:gridCol w="482301">
                  <a:extLst>
                    <a:ext uri="{9D8B030D-6E8A-4147-A177-3AD203B41FA5}">
                      <a16:colId xmlns:a16="http://schemas.microsoft.com/office/drawing/2014/main" val="625333949"/>
                    </a:ext>
                  </a:extLst>
                </a:gridCol>
                <a:gridCol w="863670">
                  <a:extLst>
                    <a:ext uri="{9D8B030D-6E8A-4147-A177-3AD203B41FA5}">
                      <a16:colId xmlns:a16="http://schemas.microsoft.com/office/drawing/2014/main" val="1000528318"/>
                    </a:ext>
                  </a:extLst>
                </a:gridCol>
                <a:gridCol w="960536">
                  <a:extLst>
                    <a:ext uri="{9D8B030D-6E8A-4147-A177-3AD203B41FA5}">
                      <a16:colId xmlns:a16="http://schemas.microsoft.com/office/drawing/2014/main" val="2561235551"/>
                    </a:ext>
                  </a:extLst>
                </a:gridCol>
                <a:gridCol w="960536">
                  <a:extLst>
                    <a:ext uri="{9D8B030D-6E8A-4147-A177-3AD203B41FA5}">
                      <a16:colId xmlns:a16="http://schemas.microsoft.com/office/drawing/2014/main" val="2353979603"/>
                    </a:ext>
                  </a:extLst>
                </a:gridCol>
                <a:gridCol w="865703">
                  <a:extLst>
                    <a:ext uri="{9D8B030D-6E8A-4147-A177-3AD203B41FA5}">
                      <a16:colId xmlns:a16="http://schemas.microsoft.com/office/drawing/2014/main" val="53281417"/>
                    </a:ext>
                  </a:extLst>
                </a:gridCol>
                <a:gridCol w="865026">
                  <a:extLst>
                    <a:ext uri="{9D8B030D-6E8A-4147-A177-3AD203B41FA5}">
                      <a16:colId xmlns:a16="http://schemas.microsoft.com/office/drawing/2014/main" val="367432745"/>
                    </a:ext>
                  </a:extLst>
                </a:gridCol>
                <a:gridCol w="1056727">
                  <a:extLst>
                    <a:ext uri="{9D8B030D-6E8A-4147-A177-3AD203B41FA5}">
                      <a16:colId xmlns:a16="http://schemas.microsoft.com/office/drawing/2014/main" val="984126603"/>
                    </a:ext>
                  </a:extLst>
                </a:gridCol>
                <a:gridCol w="1008631">
                  <a:extLst>
                    <a:ext uri="{9D8B030D-6E8A-4147-A177-3AD203B41FA5}">
                      <a16:colId xmlns:a16="http://schemas.microsoft.com/office/drawing/2014/main" val="2130648230"/>
                    </a:ext>
                  </a:extLst>
                </a:gridCol>
              </a:tblGrid>
              <a:tr h="431321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коек, фактически развернутых и свернутых на ремонт,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614988"/>
                  </a:ext>
                </a:extLst>
              </a:tr>
              <a:tr h="431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конец отчетного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располо-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женных в сельской местности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средне-годовых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поступило пациентов,  всего,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поступивших (гр.6):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451637"/>
                  </a:ext>
                </a:extLst>
              </a:tr>
              <a:tr h="862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 старше трудоспо-собного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56101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5972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553125"/>
                  </a:ext>
                </a:extLst>
              </a:tr>
              <a:tr h="51758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аллергологические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557831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аллергологические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450603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беременных и рожениц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013058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патологии беременности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219037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647250"/>
                  </a:ext>
                </a:extLst>
              </a:tr>
              <a:tr h="51758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гинекологические для вспомогательных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репродуктивных технологий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860996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90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308DC6-9080-43AD-BB25-33600704DC59}"/>
              </a:ext>
            </a:extLst>
          </p:cNvPr>
          <p:cNvSpPr/>
          <p:nvPr/>
        </p:nvSpPr>
        <p:spPr>
          <a:xfrm>
            <a:off x="4588779" y="3429000"/>
            <a:ext cx="6367243" cy="218360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3100 заполняют по данным «Сводной ведомости учета движения пациентов и коечного фонда медицинской организации, оказывающей медицинскую помощь в стационарных условиях» (учетная форма № 016/у-02) и «Листка ежедневного учета движения пациентов и коечного фонда медицинской организации, оказывающей медицинскую помощь в стационарных условиях» (учетная форма № 007/у-02), утвержденных приказом Минздрава России от 30.12.2002 № 413.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61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3D8569-5828-4008-BAEC-382824CEC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BE0FF5FF-3D2E-4D25-B5CC-12846943FFBC}"/>
              </a:ext>
            </a:extLst>
          </p:cNvPr>
          <p:cNvSpPr/>
          <p:nvPr/>
        </p:nvSpPr>
        <p:spPr>
          <a:xfrm>
            <a:off x="5655469" y="3639641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9AB2847-7749-49F0-86A6-C89DCE1CDC75}"/>
              </a:ext>
            </a:extLst>
          </p:cNvPr>
          <p:cNvSpPr/>
          <p:nvPr/>
        </p:nvSpPr>
        <p:spPr>
          <a:xfrm>
            <a:off x="5655469" y="2115641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1B97860-883B-4531-B55B-CA6E1028704F}"/>
              </a:ext>
            </a:extLst>
          </p:cNvPr>
          <p:cNvSpPr/>
          <p:nvPr/>
        </p:nvSpPr>
        <p:spPr>
          <a:xfrm>
            <a:off x="10001250" y="3639641"/>
            <a:ext cx="881062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EA98D-C9F4-4979-B515-988FF6BBD852}"/>
              </a:ext>
            </a:extLst>
          </p:cNvPr>
          <p:cNvSpPr/>
          <p:nvPr/>
        </p:nvSpPr>
        <p:spPr>
          <a:xfrm>
            <a:off x="638172" y="4494710"/>
            <a:ext cx="8315327" cy="150604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обратить внимание на показатель деятельности стационара: работа (занятость) койки – дни. Данный показатель не должен превышать рекомендованный по Территориальной программе госгарантий (330 дней) и, соответственно, рекомендованные по профилям коек. При работе койки в целом по субъекту или по отдельным профилям коек более 350 или менее 280 дней в году – предоставить пояснительную записку с указанием причин высокой (низкой) работы койки и плане мероприятий по повышению эффективности использования коечного фонда с целью удовлетворения потребности населения в оказании медицинской помощи в стационарных условиях.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D02E25-2FFC-4488-A375-FEADC9DD633E}"/>
              </a:ext>
            </a:extLst>
          </p:cNvPr>
          <p:cNvSpPr/>
          <p:nvPr/>
        </p:nvSpPr>
        <p:spPr>
          <a:xfrm>
            <a:off x="638172" y="2689049"/>
            <a:ext cx="6543676" cy="34317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Койки детские, а движение пациентов старше трудоспособного возраста !!!!!!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06F12F-694C-42B4-8008-032C470FC389}"/>
              </a:ext>
            </a:extLst>
          </p:cNvPr>
          <p:cNvCxnSpPr>
            <a:cxnSpLocks/>
          </p:cNvCxnSpPr>
          <p:nvPr/>
        </p:nvCxnSpPr>
        <p:spPr>
          <a:xfrm>
            <a:off x="3955804" y="3096121"/>
            <a:ext cx="2140196" cy="66734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9FFB3FA-D77A-4A1A-8F5A-4A472416EBE3}"/>
              </a:ext>
            </a:extLst>
          </p:cNvPr>
          <p:cNvCxnSpPr>
            <a:cxnSpLocks/>
          </p:cNvCxnSpPr>
          <p:nvPr/>
        </p:nvCxnSpPr>
        <p:spPr>
          <a:xfrm flipH="1">
            <a:off x="2441196" y="3111141"/>
            <a:ext cx="1375795" cy="70593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B300DC8-AC26-4F04-8FE0-7878E1184A07}"/>
              </a:ext>
            </a:extLst>
          </p:cNvPr>
          <p:cNvCxnSpPr>
            <a:cxnSpLocks/>
          </p:cNvCxnSpPr>
          <p:nvPr/>
        </p:nvCxnSpPr>
        <p:spPr>
          <a:xfrm flipV="1">
            <a:off x="9043332" y="3887291"/>
            <a:ext cx="1241571" cy="129710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14C58C8-3B15-4115-B4BD-BA1C0E44F147}"/>
              </a:ext>
            </a:extLst>
          </p:cNvPr>
          <p:cNvCxnSpPr>
            <a:cxnSpLocks/>
          </p:cNvCxnSpPr>
          <p:nvPr/>
        </p:nvCxnSpPr>
        <p:spPr>
          <a:xfrm>
            <a:off x="9043332" y="5247730"/>
            <a:ext cx="105701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829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среднегодовой койки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0003E9-5EB5-4268-A872-35BF1465D209}"/>
              </a:ext>
            </a:extLst>
          </p:cNvPr>
          <p:cNvSpPr/>
          <p:nvPr/>
        </p:nvSpPr>
        <p:spPr>
          <a:xfrm>
            <a:off x="914401" y="1189166"/>
            <a:ext cx="10401300" cy="484899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выполняются </a:t>
            </a:r>
            <a:r>
              <a:rPr lang="ru-RU" sz="16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профилю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коек.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 данному профилю коек в течение всего года (с 1 января по 31 декабря) никаких изменений не было, то количество коек на конец года = среднегодовому количеству коек. 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38CD7BD-16CD-44C3-89A8-A2FF1E5F2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755436"/>
              </p:ext>
            </p:extLst>
          </p:nvPr>
        </p:nvGraphicFramePr>
        <p:xfrm>
          <a:off x="1198174" y="3306879"/>
          <a:ext cx="9824960" cy="2441258"/>
        </p:xfrm>
        <a:graphic>
          <a:graphicData uri="http://schemas.openxmlformats.org/drawingml/2006/table">
            <a:tbl>
              <a:tblPr firstRow="1" firstCol="1" bandRow="1"/>
              <a:tblGrid>
                <a:gridCol w="2845320">
                  <a:extLst>
                    <a:ext uri="{9D8B030D-6E8A-4147-A177-3AD203B41FA5}">
                      <a16:colId xmlns:a16="http://schemas.microsoft.com/office/drawing/2014/main" val="272313585"/>
                    </a:ext>
                  </a:extLst>
                </a:gridCol>
                <a:gridCol w="813732">
                  <a:extLst>
                    <a:ext uri="{9D8B030D-6E8A-4147-A177-3AD203B41FA5}">
                      <a16:colId xmlns:a16="http://schemas.microsoft.com/office/drawing/2014/main" val="2805290263"/>
                    </a:ext>
                  </a:extLst>
                </a:gridCol>
                <a:gridCol w="1853967">
                  <a:extLst>
                    <a:ext uri="{9D8B030D-6E8A-4147-A177-3AD203B41FA5}">
                      <a16:colId xmlns:a16="http://schemas.microsoft.com/office/drawing/2014/main" val="1680735377"/>
                    </a:ext>
                  </a:extLst>
                </a:gridCol>
                <a:gridCol w="2004968">
                  <a:extLst>
                    <a:ext uri="{9D8B030D-6E8A-4147-A177-3AD203B41FA5}">
                      <a16:colId xmlns:a16="http://schemas.microsoft.com/office/drawing/2014/main" val="3230410525"/>
                    </a:ext>
                  </a:extLst>
                </a:gridCol>
                <a:gridCol w="2306973">
                  <a:extLst>
                    <a:ext uri="{9D8B030D-6E8A-4147-A177-3AD203B41FA5}">
                      <a16:colId xmlns:a16="http://schemas.microsoft.com/office/drawing/2014/main" val="1654748827"/>
                    </a:ext>
                  </a:extLst>
                </a:gridCol>
              </a:tblGrid>
              <a:tr h="325554"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коек, фактически развернутых и свернутых на ремонт, коек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729160"/>
                  </a:ext>
                </a:extLst>
              </a:tr>
              <a:tr h="469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конец отчетного года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расположенных в сельской местности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среднегодовых 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894923"/>
                  </a:ext>
                </a:extLst>
              </a:tr>
              <a:tr h="17519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2645" marR="626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202912"/>
                  </a:ext>
                </a:extLst>
              </a:tr>
              <a:tr h="177569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гастроэнтерологические для взрослых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317281"/>
                  </a:ext>
                </a:extLst>
              </a:tr>
              <a:tr h="177569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гастроэнтерологические для детей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173541"/>
                  </a:ext>
                </a:extLst>
              </a:tr>
              <a:tr h="177569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гематологические для взрослых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084459"/>
                  </a:ext>
                </a:extLst>
              </a:tr>
              <a:tr h="177569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гематологические для детей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344923"/>
                  </a:ext>
                </a:extLst>
              </a:tr>
              <a:tr h="177569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геронтологические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29709"/>
                  </a:ext>
                </a:extLst>
              </a:tr>
              <a:tr h="177569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дерматологические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для взрослых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412332"/>
                  </a:ext>
                </a:extLst>
              </a:tr>
              <a:tr h="177569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дерматологические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для детей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991998"/>
                  </a:ext>
                </a:extLst>
              </a:tr>
              <a:tr h="177569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венерологические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645" marR="626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783092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7CCA45-6A32-443D-ABDD-5C27C0008BD8}"/>
              </a:ext>
            </a:extLst>
          </p:cNvPr>
          <p:cNvSpPr/>
          <p:nvPr/>
        </p:nvSpPr>
        <p:spPr>
          <a:xfrm>
            <a:off x="966787" y="1793108"/>
            <a:ext cx="10310812" cy="909828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Количество коек за январь + количество коек за февраль + … (все месяцы) + количество коек за декабрь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за год  = ________________________________________________________________________________________________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12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07A7980-B700-4496-8558-D1DD74C3A979}"/>
              </a:ext>
            </a:extLst>
          </p:cNvPr>
          <p:cNvSpPr/>
          <p:nvPr/>
        </p:nvSpPr>
        <p:spPr>
          <a:xfrm>
            <a:off x="6274964" y="4479721"/>
            <a:ext cx="645953" cy="1862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E2ED3C0-6282-4857-A6E5-3805F651EA2B}"/>
              </a:ext>
            </a:extLst>
          </p:cNvPr>
          <p:cNvCxnSpPr>
            <a:cxnSpLocks/>
          </p:cNvCxnSpPr>
          <p:nvPr/>
        </p:nvCxnSpPr>
        <p:spPr>
          <a:xfrm>
            <a:off x="5444455" y="3171039"/>
            <a:ext cx="939567" cy="130868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6B496EC-6A38-4508-823D-AAC1B13CDBEE}"/>
              </a:ext>
            </a:extLst>
          </p:cNvPr>
          <p:cNvCxnSpPr>
            <a:cxnSpLocks/>
          </p:cNvCxnSpPr>
          <p:nvPr/>
        </p:nvCxnSpPr>
        <p:spPr>
          <a:xfrm>
            <a:off x="5528345" y="3171039"/>
            <a:ext cx="5108895" cy="130868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EAD339F7-1AF0-42B3-917A-5D8839FDB67A}"/>
              </a:ext>
            </a:extLst>
          </p:cNvPr>
          <p:cNvSpPr/>
          <p:nvPr/>
        </p:nvSpPr>
        <p:spPr>
          <a:xfrm>
            <a:off x="10553350" y="4479720"/>
            <a:ext cx="645953" cy="1862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326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5" y="718951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расчета среднегодовой койки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0003E9-5EB5-4268-A872-35BF1465D209}"/>
              </a:ext>
            </a:extLst>
          </p:cNvPr>
          <p:cNvSpPr/>
          <p:nvPr/>
        </p:nvSpPr>
        <p:spPr>
          <a:xfrm>
            <a:off x="914401" y="1115736"/>
            <a:ext cx="10401300" cy="492242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 данному профилю коек в течение года были изменения по перепрофилированию коек, то: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годовому отчету по форме № 30 следует приложить все копии Приказов по перепрофилированию коек внутри года. 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Пересчитать отдельно количество коек по данному профилю по тем месяцам, в которые менялось количество коек.</a:t>
            </a: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среднегодовое количество коек данного профиля по вышеприведенной формуле.</a:t>
            </a:r>
          </a:p>
          <a:p>
            <a:pPr marL="342900" indent="-342900">
              <a:buAutoNum type="arabicPeriod"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1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начало года терапевтических коек было 30 единиц. По Приказу с 1 марта количество коек уменьшилось на 5, затем с 15 июля их количество увеличилось на 12, а 27 октября еще возросло на 7 коек. 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образом: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     =  30 коек                                                  Июль           =    </a:t>
            </a:r>
            <a:r>
              <a:rPr lang="ru-RU" sz="14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нужен пересчет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с 15 июля плюс 12 коек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   =  30 коек                                                  Август         =    37 коек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         =  25 коек (с 1 марта минус 5)              Сентябрь     =    37 коек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     =  25 коек                                                  Октябрь      =    </a:t>
            </a:r>
            <a:r>
              <a:rPr lang="ru-RU" sz="14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нужен пересчет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с 27 октября еще плюс 7 коек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           =  25 коек                                                  Ноябрь        =    44 койки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Июнь         =  25 коек                                                  Декабрь       =    44 койки</a:t>
            </a:r>
          </a:p>
        </p:txBody>
      </p:sp>
    </p:spTree>
    <p:extLst>
      <p:ext uri="{BB962C8B-B14F-4D97-AF65-F5344CB8AC3E}">
        <p14:creationId xmlns:p14="http://schemas.microsoft.com/office/powerpoint/2010/main" val="2256673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5" y="718951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расчета среднегодовой койки (продолжение)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0003E9-5EB5-4268-A872-35BF1465D209}"/>
              </a:ext>
            </a:extLst>
          </p:cNvPr>
          <p:cNvSpPr/>
          <p:nvPr/>
        </p:nvSpPr>
        <p:spPr>
          <a:xfrm>
            <a:off x="914401" y="1115736"/>
            <a:ext cx="10401300" cy="492242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Пересчет за июль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с 1 по 14 июля (14 дней) было 25 терапевтических коек, с 15 по 31 июля (17 дней) было уже 37 коек. 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* 14 + 37 * 17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июль = _________________ =   31,58   =    </a:t>
            </a:r>
            <a:r>
              <a:rPr lang="ru-RU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32 койки.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31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Пересчет за октябрь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 1 по 26 октября (26 дней) было 37 терапевтических коек, с 27 по 30 октября (4 дня) было уже 44 койки.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37 * 26 + 44 * 4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октябрь = ________________  =   37,93   =   </a:t>
            </a:r>
            <a:r>
              <a:rPr lang="ru-RU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38 коек.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30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                  30 + 30 + 25 + 25 + 25 + 25 + 32 + 37 + 37 + 38 + 44 + 44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   =  ___________________________________________________  =   32,66   =   </a:t>
            </a:r>
            <a:r>
              <a:rPr lang="ru-RU" b="1" dirty="0">
                <a:solidFill>
                  <a:schemeClr val="tx1"/>
                </a:solidFill>
                <a:highlight>
                  <a:srgbClr val="FFCC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33 койки.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год                                                              12</a:t>
            </a:r>
          </a:p>
        </p:txBody>
      </p:sp>
    </p:spTree>
    <p:extLst>
      <p:ext uri="{BB962C8B-B14F-4D97-AF65-F5344CB8AC3E}">
        <p14:creationId xmlns:p14="http://schemas.microsoft.com/office/powerpoint/2010/main" val="2114022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Межформенный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контроль 1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6515BA0-217B-40C1-988C-1426DE43C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193579"/>
              </p:ext>
            </p:extLst>
          </p:nvPr>
        </p:nvGraphicFramePr>
        <p:xfrm>
          <a:off x="1019174" y="1189167"/>
          <a:ext cx="10296527" cy="1852067"/>
        </p:xfrm>
        <a:graphic>
          <a:graphicData uri="http://schemas.openxmlformats.org/drawingml/2006/table">
            <a:tbl>
              <a:tblPr firstRow="1" firstCol="1" bandRow="1"/>
              <a:tblGrid>
                <a:gridCol w="2582991">
                  <a:extLst>
                    <a:ext uri="{9D8B030D-6E8A-4147-A177-3AD203B41FA5}">
                      <a16:colId xmlns:a16="http://schemas.microsoft.com/office/drawing/2014/main" val="2058050995"/>
                    </a:ext>
                  </a:extLst>
                </a:gridCol>
                <a:gridCol w="570935">
                  <a:extLst>
                    <a:ext uri="{9D8B030D-6E8A-4147-A177-3AD203B41FA5}">
                      <a16:colId xmlns:a16="http://schemas.microsoft.com/office/drawing/2014/main" val="796897805"/>
                    </a:ext>
                  </a:extLst>
                </a:gridCol>
                <a:gridCol w="929904">
                  <a:extLst>
                    <a:ext uri="{9D8B030D-6E8A-4147-A177-3AD203B41FA5}">
                      <a16:colId xmlns:a16="http://schemas.microsoft.com/office/drawing/2014/main" val="194582149"/>
                    </a:ext>
                  </a:extLst>
                </a:gridCol>
                <a:gridCol w="929904">
                  <a:extLst>
                    <a:ext uri="{9D8B030D-6E8A-4147-A177-3AD203B41FA5}">
                      <a16:colId xmlns:a16="http://schemas.microsoft.com/office/drawing/2014/main" val="3508077800"/>
                    </a:ext>
                  </a:extLst>
                </a:gridCol>
                <a:gridCol w="805872">
                  <a:extLst>
                    <a:ext uri="{9D8B030D-6E8A-4147-A177-3AD203B41FA5}">
                      <a16:colId xmlns:a16="http://schemas.microsoft.com/office/drawing/2014/main" val="3281668710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3220774532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1347968071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293106554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2438455052"/>
                    </a:ext>
                  </a:extLst>
                </a:gridCol>
                <a:gridCol w="754685">
                  <a:extLst>
                    <a:ext uri="{9D8B030D-6E8A-4147-A177-3AD203B41FA5}">
                      <a16:colId xmlns:a16="http://schemas.microsoft.com/office/drawing/2014/main" val="2835767291"/>
                    </a:ext>
                  </a:extLst>
                </a:gridCol>
              </a:tblGrid>
              <a:tr h="164684"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Койко-дни закрытия на ремонт, койк.дн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715139"/>
                  </a:ext>
                </a:extLst>
              </a:tr>
              <a:tr h="327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выписано пациентов,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дневные стационары  (всех </a:t>
                      </a:r>
                      <a:br>
                        <a:rPr lang="ru-RU" sz="10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типов)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умерло,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пациентами койко-дней, койк.дн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395371"/>
                  </a:ext>
                </a:extLst>
              </a:tr>
              <a:tr h="816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старше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трудоспо-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собного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старше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трудоспо-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собного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старше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трудоспо-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собного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516903"/>
                  </a:ext>
                </a:extLst>
              </a:tr>
              <a:tr h="18106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563799"/>
                  </a:ext>
                </a:extLst>
              </a:tr>
              <a:tr h="36213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того, «движение» больных новорожденных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434768"/>
                  </a:ext>
                </a:extLst>
              </a:tr>
            </a:tbl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id="{35EC4967-5F1B-4B8B-B91A-4894CDB6DC49}"/>
              </a:ext>
            </a:extLst>
          </p:cNvPr>
          <p:cNvSpPr/>
          <p:nvPr/>
        </p:nvSpPr>
        <p:spPr>
          <a:xfrm>
            <a:off x="3692161" y="2419351"/>
            <a:ext cx="1824037" cy="7600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BF3633-B0D4-4493-90D5-0833BCD22F85}"/>
              </a:ext>
            </a:extLst>
          </p:cNvPr>
          <p:cNvSpPr/>
          <p:nvPr/>
        </p:nvSpPr>
        <p:spPr>
          <a:xfrm>
            <a:off x="3423932" y="3771051"/>
            <a:ext cx="1466852" cy="209634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2000, гр.4 «Выписано пациентов – взрослые»  строка 1 + строка 22</a:t>
            </a:r>
          </a:p>
        </p:txBody>
      </p:sp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ADE72016-336E-4534-AC96-D83407CDB24F}"/>
              </a:ext>
            </a:extLst>
          </p:cNvPr>
          <p:cNvSpPr/>
          <p:nvPr/>
        </p:nvSpPr>
        <p:spPr>
          <a:xfrm>
            <a:off x="879389" y="3593198"/>
            <a:ext cx="1668885" cy="2274201"/>
          </a:xfrm>
          <a:prstGeom prst="wedgeEllipseCallout">
            <a:avLst>
              <a:gd name="adj1" fmla="val 165604"/>
              <a:gd name="adj2" fmla="val -78308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3100, гр.10 «Выписано пациентов» по строке 78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«движение» больных новорожденных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Равно 6">
            <a:extLst>
              <a:ext uri="{FF2B5EF4-FFF2-40B4-BE49-F238E27FC236}">
                <a16:creationId xmlns:a16="http://schemas.microsoft.com/office/drawing/2014/main" id="{4A327C29-FF84-4EB4-B94D-737F05EA4030}"/>
              </a:ext>
            </a:extLst>
          </p:cNvPr>
          <p:cNvSpPr/>
          <p:nvPr/>
        </p:nvSpPr>
        <p:spPr>
          <a:xfrm>
            <a:off x="2585895" y="4431591"/>
            <a:ext cx="757083" cy="523875"/>
          </a:xfrm>
          <a:prstGeom prst="mathEqual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677B27-6363-4D3B-A484-4BD352B8C83A}"/>
              </a:ext>
            </a:extLst>
          </p:cNvPr>
          <p:cNvSpPr/>
          <p:nvPr/>
        </p:nvSpPr>
        <p:spPr>
          <a:xfrm>
            <a:off x="5516198" y="3771051"/>
            <a:ext cx="1466852" cy="209634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2000, гр.22 «Выписано пациентов – дети»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 + строка 22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9A511E-146A-49A4-9434-36C2E6A8E908}"/>
              </a:ext>
            </a:extLst>
          </p:cNvPr>
          <p:cNvSpPr/>
          <p:nvPr/>
        </p:nvSpPr>
        <p:spPr>
          <a:xfrm>
            <a:off x="7649649" y="3771051"/>
            <a:ext cx="1466852" cy="2092359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2100, гр.2 Кроме того, пациенты, переведенные в другие стационары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89B4833-E058-4211-B50B-67172ABDBFEA}"/>
              </a:ext>
            </a:extLst>
          </p:cNvPr>
          <p:cNvSpPr/>
          <p:nvPr/>
        </p:nvSpPr>
        <p:spPr>
          <a:xfrm>
            <a:off x="9808138" y="3771051"/>
            <a:ext cx="1466852" cy="2092359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3100, гр.10 «Выписано пациентов» по строке 1 Всего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5" name="Знак ''плюс'' 14">
            <a:extLst>
              <a:ext uri="{FF2B5EF4-FFF2-40B4-BE49-F238E27FC236}">
                <a16:creationId xmlns:a16="http://schemas.microsoft.com/office/drawing/2014/main" id="{41BABD61-B890-4A46-BE0A-34D0F6038FED}"/>
              </a:ext>
            </a:extLst>
          </p:cNvPr>
          <p:cNvSpPr/>
          <p:nvPr/>
        </p:nvSpPr>
        <p:spPr>
          <a:xfrm>
            <a:off x="4928808" y="4374440"/>
            <a:ext cx="590550" cy="638175"/>
          </a:xfrm>
          <a:prstGeom prst="mathPlu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нак ''плюс'' 15">
            <a:extLst>
              <a:ext uri="{FF2B5EF4-FFF2-40B4-BE49-F238E27FC236}">
                <a16:creationId xmlns:a16="http://schemas.microsoft.com/office/drawing/2014/main" id="{35B6B271-7116-40E1-AB1A-7AE519A95265}"/>
              </a:ext>
            </a:extLst>
          </p:cNvPr>
          <p:cNvSpPr/>
          <p:nvPr/>
        </p:nvSpPr>
        <p:spPr>
          <a:xfrm>
            <a:off x="7017914" y="4374440"/>
            <a:ext cx="590550" cy="638175"/>
          </a:xfrm>
          <a:prstGeom prst="mathPlu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нак ''минус'' 16">
            <a:extLst>
              <a:ext uri="{FF2B5EF4-FFF2-40B4-BE49-F238E27FC236}">
                <a16:creationId xmlns:a16="http://schemas.microsoft.com/office/drawing/2014/main" id="{E254B6B2-3A2A-4A15-9A0A-CA402E5D03F3}"/>
              </a:ext>
            </a:extLst>
          </p:cNvPr>
          <p:cNvSpPr/>
          <p:nvPr/>
        </p:nvSpPr>
        <p:spPr>
          <a:xfrm>
            <a:off x="9171423" y="4405314"/>
            <a:ext cx="581793" cy="607301"/>
          </a:xfrm>
          <a:prstGeom prst="mathMinu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8F47184-928A-4446-BFD5-189EDDC5975A}"/>
              </a:ext>
            </a:extLst>
          </p:cNvPr>
          <p:cNvSpPr/>
          <p:nvPr/>
        </p:nvSpPr>
        <p:spPr>
          <a:xfrm>
            <a:off x="1112510" y="3141734"/>
            <a:ext cx="1243157" cy="35096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ФССН № 30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1740ADE-4186-4B2C-BF3F-0798C0F344FB}"/>
              </a:ext>
            </a:extLst>
          </p:cNvPr>
          <p:cNvSpPr/>
          <p:nvPr/>
        </p:nvSpPr>
        <p:spPr>
          <a:xfrm>
            <a:off x="9919985" y="3209968"/>
            <a:ext cx="1243157" cy="35096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ФССН № 30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A1CAF64-ED81-410C-936B-BE1DEA320928}"/>
              </a:ext>
            </a:extLst>
          </p:cNvPr>
          <p:cNvSpPr/>
          <p:nvPr/>
        </p:nvSpPr>
        <p:spPr>
          <a:xfrm>
            <a:off x="4157358" y="3086950"/>
            <a:ext cx="4959143" cy="428042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ФССН № 14 «Сведения о деятельности медицинской организации, оказывающей помощь в стационарных условиях»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3D05880D-A536-4B41-A9E7-17C6A3EE1E7C}"/>
              </a:ext>
            </a:extLst>
          </p:cNvPr>
          <p:cNvCxnSpPr>
            <a:cxnSpLocks/>
          </p:cNvCxnSpPr>
          <p:nvPr/>
        </p:nvCxnSpPr>
        <p:spPr>
          <a:xfrm flipH="1">
            <a:off x="4157359" y="3593198"/>
            <a:ext cx="2092265" cy="1077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9D315F1E-AC6F-41D0-A1CD-227D787B0F5F}"/>
              </a:ext>
            </a:extLst>
          </p:cNvPr>
          <p:cNvCxnSpPr>
            <a:cxnSpLocks/>
          </p:cNvCxnSpPr>
          <p:nvPr/>
        </p:nvCxnSpPr>
        <p:spPr>
          <a:xfrm flipH="1">
            <a:off x="6096000" y="3593198"/>
            <a:ext cx="217513" cy="1214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70997313-CAB8-42DD-BE35-56DC5F9B7B03}"/>
              </a:ext>
            </a:extLst>
          </p:cNvPr>
          <p:cNvCxnSpPr>
            <a:cxnSpLocks/>
          </p:cNvCxnSpPr>
          <p:nvPr/>
        </p:nvCxnSpPr>
        <p:spPr>
          <a:xfrm>
            <a:off x="6313513" y="3593198"/>
            <a:ext cx="1792262" cy="1214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96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Межформенный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контроль 1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BF3633-B0D4-4493-90D5-0833BCD22F85}"/>
              </a:ext>
            </a:extLst>
          </p:cNvPr>
          <p:cNvSpPr/>
          <p:nvPr/>
        </p:nvSpPr>
        <p:spPr>
          <a:xfrm>
            <a:off x="3409967" y="4002970"/>
            <a:ext cx="1466852" cy="209634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2000, гр.4 «Выписано пациентов – взрослые»  строка 1 + строка 22</a:t>
            </a:r>
          </a:p>
        </p:txBody>
      </p:sp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ADE72016-336E-4534-AC96-D83407CDB24F}"/>
              </a:ext>
            </a:extLst>
          </p:cNvPr>
          <p:cNvSpPr/>
          <p:nvPr/>
        </p:nvSpPr>
        <p:spPr>
          <a:xfrm>
            <a:off x="643538" y="4002971"/>
            <a:ext cx="1954425" cy="2042282"/>
          </a:xfrm>
          <a:prstGeom prst="wedgeEllipseCallout">
            <a:avLst>
              <a:gd name="adj1" fmla="val 44607"/>
              <a:gd name="adj2" fmla="val -2092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3100, гр.10 «Выписано пациентов» по строке 78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«движение» больных новорожденных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Равно 6">
            <a:extLst>
              <a:ext uri="{FF2B5EF4-FFF2-40B4-BE49-F238E27FC236}">
                <a16:creationId xmlns:a16="http://schemas.microsoft.com/office/drawing/2014/main" id="{4A327C29-FF84-4EB4-B94D-737F05EA4030}"/>
              </a:ext>
            </a:extLst>
          </p:cNvPr>
          <p:cNvSpPr/>
          <p:nvPr/>
        </p:nvSpPr>
        <p:spPr>
          <a:xfrm>
            <a:off x="2597963" y="4789205"/>
            <a:ext cx="757083" cy="523875"/>
          </a:xfrm>
          <a:prstGeom prst="mathEqual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677B27-6363-4D3B-A484-4BD352B8C83A}"/>
              </a:ext>
            </a:extLst>
          </p:cNvPr>
          <p:cNvSpPr/>
          <p:nvPr/>
        </p:nvSpPr>
        <p:spPr>
          <a:xfrm>
            <a:off x="5516278" y="4002971"/>
            <a:ext cx="1466852" cy="209634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2000, гр.22 «Выписано пациентов – дети»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 + строка 22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9A511E-146A-49A4-9434-36C2E6A8E908}"/>
              </a:ext>
            </a:extLst>
          </p:cNvPr>
          <p:cNvSpPr/>
          <p:nvPr/>
        </p:nvSpPr>
        <p:spPr>
          <a:xfrm>
            <a:off x="7643248" y="3979930"/>
            <a:ext cx="1466852" cy="2092359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2100, гр.2 Кроме того, пациенты, переведенные в другие стационары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89B4833-E058-4211-B50B-67172ABDBFEA}"/>
              </a:ext>
            </a:extLst>
          </p:cNvPr>
          <p:cNvSpPr/>
          <p:nvPr/>
        </p:nvSpPr>
        <p:spPr>
          <a:xfrm>
            <a:off x="9808137" y="3966435"/>
            <a:ext cx="1466852" cy="2092359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3100, гр.10 «Выписано пациентов» по строке 1 Всего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5" name="Знак ''плюс'' 14">
            <a:extLst>
              <a:ext uri="{FF2B5EF4-FFF2-40B4-BE49-F238E27FC236}">
                <a16:creationId xmlns:a16="http://schemas.microsoft.com/office/drawing/2014/main" id="{41BABD61-B890-4A46-BE0A-34D0F6038FED}"/>
              </a:ext>
            </a:extLst>
          </p:cNvPr>
          <p:cNvSpPr/>
          <p:nvPr/>
        </p:nvSpPr>
        <p:spPr>
          <a:xfrm>
            <a:off x="4938142" y="4721381"/>
            <a:ext cx="590550" cy="638175"/>
          </a:xfrm>
          <a:prstGeom prst="mathPlu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нак ''плюс'' 15">
            <a:extLst>
              <a:ext uri="{FF2B5EF4-FFF2-40B4-BE49-F238E27FC236}">
                <a16:creationId xmlns:a16="http://schemas.microsoft.com/office/drawing/2014/main" id="{35B6B271-7116-40E1-AB1A-7AE519A95265}"/>
              </a:ext>
            </a:extLst>
          </p:cNvPr>
          <p:cNvSpPr/>
          <p:nvPr/>
        </p:nvSpPr>
        <p:spPr>
          <a:xfrm>
            <a:off x="6998955" y="4723845"/>
            <a:ext cx="590550" cy="638175"/>
          </a:xfrm>
          <a:prstGeom prst="mathPlu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нак ''минус'' 16">
            <a:extLst>
              <a:ext uri="{FF2B5EF4-FFF2-40B4-BE49-F238E27FC236}">
                <a16:creationId xmlns:a16="http://schemas.microsoft.com/office/drawing/2014/main" id="{E254B6B2-3A2A-4A15-9A0A-CA402E5D03F3}"/>
              </a:ext>
            </a:extLst>
          </p:cNvPr>
          <p:cNvSpPr/>
          <p:nvPr/>
        </p:nvSpPr>
        <p:spPr>
          <a:xfrm>
            <a:off x="9188425" y="4792097"/>
            <a:ext cx="581793" cy="607301"/>
          </a:xfrm>
          <a:prstGeom prst="mathMinu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8F47184-928A-4446-BFD5-189EDDC5975A}"/>
              </a:ext>
            </a:extLst>
          </p:cNvPr>
          <p:cNvSpPr/>
          <p:nvPr/>
        </p:nvSpPr>
        <p:spPr>
          <a:xfrm>
            <a:off x="999171" y="3614506"/>
            <a:ext cx="1243157" cy="35096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ФССН № 30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1740ADE-4186-4B2C-BF3F-0798C0F344FB}"/>
              </a:ext>
            </a:extLst>
          </p:cNvPr>
          <p:cNvSpPr/>
          <p:nvPr/>
        </p:nvSpPr>
        <p:spPr>
          <a:xfrm>
            <a:off x="9895602" y="3546876"/>
            <a:ext cx="1243157" cy="35096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ФССН № 30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A1CAF64-ED81-410C-936B-BE1DEA320928}"/>
              </a:ext>
            </a:extLst>
          </p:cNvPr>
          <p:cNvSpPr/>
          <p:nvPr/>
        </p:nvSpPr>
        <p:spPr>
          <a:xfrm>
            <a:off x="3900183" y="3469797"/>
            <a:ext cx="4959143" cy="428042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ФССН № 14 «Сведения о деятельности медицинской организации, оказывающей помощь в стационарных условиях»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858DA143-DE47-4F62-849E-F37299F5F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487442"/>
              </p:ext>
            </p:extLst>
          </p:nvPr>
        </p:nvGraphicFramePr>
        <p:xfrm>
          <a:off x="968233" y="1142426"/>
          <a:ext cx="10347465" cy="2291080"/>
        </p:xfrm>
        <a:graphic>
          <a:graphicData uri="http://schemas.openxmlformats.org/drawingml/2006/table">
            <a:tbl>
              <a:tblPr firstRow="1" firstCol="1" bandRow="1"/>
              <a:tblGrid>
                <a:gridCol w="1770617">
                  <a:extLst>
                    <a:ext uri="{9D8B030D-6E8A-4147-A177-3AD203B41FA5}">
                      <a16:colId xmlns:a16="http://schemas.microsoft.com/office/drawing/2014/main" val="2466148205"/>
                    </a:ext>
                  </a:extLst>
                </a:gridCol>
                <a:gridCol w="569993">
                  <a:extLst>
                    <a:ext uri="{9D8B030D-6E8A-4147-A177-3AD203B41FA5}">
                      <a16:colId xmlns:a16="http://schemas.microsoft.com/office/drawing/2014/main" val="3030814340"/>
                    </a:ext>
                  </a:extLst>
                </a:gridCol>
                <a:gridCol w="737758">
                  <a:extLst>
                    <a:ext uri="{9D8B030D-6E8A-4147-A177-3AD203B41FA5}">
                      <a16:colId xmlns:a16="http://schemas.microsoft.com/office/drawing/2014/main" val="3383040022"/>
                    </a:ext>
                  </a:extLst>
                </a:gridCol>
                <a:gridCol w="807154">
                  <a:extLst>
                    <a:ext uri="{9D8B030D-6E8A-4147-A177-3AD203B41FA5}">
                      <a16:colId xmlns:a16="http://schemas.microsoft.com/office/drawing/2014/main" val="1835328872"/>
                    </a:ext>
                  </a:extLst>
                </a:gridCol>
                <a:gridCol w="807827">
                  <a:extLst>
                    <a:ext uri="{9D8B030D-6E8A-4147-A177-3AD203B41FA5}">
                      <a16:colId xmlns:a16="http://schemas.microsoft.com/office/drawing/2014/main" val="794042068"/>
                    </a:ext>
                  </a:extLst>
                </a:gridCol>
                <a:gridCol w="807827">
                  <a:extLst>
                    <a:ext uri="{9D8B030D-6E8A-4147-A177-3AD203B41FA5}">
                      <a16:colId xmlns:a16="http://schemas.microsoft.com/office/drawing/2014/main" val="3461135426"/>
                    </a:ext>
                  </a:extLst>
                </a:gridCol>
                <a:gridCol w="807154">
                  <a:extLst>
                    <a:ext uri="{9D8B030D-6E8A-4147-A177-3AD203B41FA5}">
                      <a16:colId xmlns:a16="http://schemas.microsoft.com/office/drawing/2014/main" val="951964543"/>
                    </a:ext>
                  </a:extLst>
                </a:gridCol>
                <a:gridCol w="807827">
                  <a:extLst>
                    <a:ext uri="{9D8B030D-6E8A-4147-A177-3AD203B41FA5}">
                      <a16:colId xmlns:a16="http://schemas.microsoft.com/office/drawing/2014/main" val="564353837"/>
                    </a:ext>
                  </a:extLst>
                </a:gridCol>
                <a:gridCol w="807827">
                  <a:extLst>
                    <a:ext uri="{9D8B030D-6E8A-4147-A177-3AD203B41FA5}">
                      <a16:colId xmlns:a16="http://schemas.microsoft.com/office/drawing/2014/main" val="3517898755"/>
                    </a:ext>
                  </a:extLst>
                </a:gridCol>
                <a:gridCol w="807827">
                  <a:extLst>
                    <a:ext uri="{9D8B030D-6E8A-4147-A177-3AD203B41FA5}">
                      <a16:colId xmlns:a16="http://schemas.microsoft.com/office/drawing/2014/main" val="368216442"/>
                    </a:ext>
                  </a:extLst>
                </a:gridCol>
                <a:gridCol w="807827">
                  <a:extLst>
                    <a:ext uri="{9D8B030D-6E8A-4147-A177-3AD203B41FA5}">
                      <a16:colId xmlns:a16="http://schemas.microsoft.com/office/drawing/2014/main" val="2744836900"/>
                    </a:ext>
                  </a:extLst>
                </a:gridCol>
                <a:gridCol w="807827">
                  <a:extLst>
                    <a:ext uri="{9D8B030D-6E8A-4147-A177-3AD203B41FA5}">
                      <a16:colId xmlns:a16="http://schemas.microsoft.com/office/drawing/2014/main" val="152848355"/>
                    </a:ext>
                  </a:extLst>
                </a:gridCol>
              </a:tblGrid>
              <a:tr h="135034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болезни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МКБ-10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А. Взрослые (18 лет и более)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439157"/>
                  </a:ext>
                </a:extLst>
              </a:tr>
              <a:tr h="135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Выписано пациентов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Проведено выписан-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ными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койко-дней, койк дн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Умерло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80988"/>
                  </a:ext>
                </a:extLst>
              </a:tr>
              <a:tr h="135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Всего, чел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до- ставлен-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ных по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экстренным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показаниям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пациентов, доставлен-ных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скорой медицинской  помощью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(из гр.5)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Всего, чел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927954"/>
                  </a:ext>
                </a:extLst>
              </a:tr>
              <a:tr h="945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паталого-анатоми-ческих вскрытий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установлено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расхождений диагнозов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проведено судебно-медицинских вскрытий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установлено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расхождений диагнозов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610328"/>
                  </a:ext>
                </a:extLst>
              </a:tr>
              <a:tr h="135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466866"/>
                  </a:ext>
                </a:extLst>
              </a:tr>
              <a:tr h="13503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</a:rPr>
                        <a:t>А00-Т98</a:t>
                      </a: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374651"/>
                  </a:ext>
                </a:extLst>
              </a:tr>
              <a:tr h="635162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Кроме того: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9017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факторы, влияющие на состояние здоровья населения и обращения в медицинские организации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Z00-Z99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17" marR="67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345845"/>
                  </a:ext>
                </a:extLst>
              </a:tr>
            </a:tbl>
          </a:graphicData>
        </a:graphic>
      </p:graphicFrame>
      <p:sp>
        <p:nvSpPr>
          <p:cNvPr id="14" name="Rectangle 1">
            <a:extLst>
              <a:ext uri="{FF2B5EF4-FFF2-40B4-BE49-F238E27FC236}">
                <a16:creationId xmlns:a16="http://schemas.microsoft.com/office/drawing/2014/main" id="{9BEC07BD-18E3-4D44-8509-FC4CD3DD0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233" y="1249951"/>
            <a:ext cx="13139641" cy="24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(2000)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8DE7A45-42D2-4373-B611-BA346C46192B}"/>
              </a:ext>
            </a:extLst>
          </p:cNvPr>
          <p:cNvSpPr/>
          <p:nvPr/>
        </p:nvSpPr>
        <p:spPr>
          <a:xfrm>
            <a:off x="6403462" y="1015048"/>
            <a:ext cx="2479572" cy="529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F5F3099-4431-4450-9FF9-FC6755298070}"/>
              </a:ext>
            </a:extLst>
          </p:cNvPr>
          <p:cNvSpPr/>
          <p:nvPr/>
        </p:nvSpPr>
        <p:spPr>
          <a:xfrm>
            <a:off x="3692809" y="2463025"/>
            <a:ext cx="1432209" cy="9659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55F5CE4B-9C7F-4C75-A00B-E58974E55B9F}"/>
              </a:ext>
            </a:extLst>
          </p:cNvPr>
          <p:cNvCxnSpPr>
            <a:cxnSpLocks/>
          </p:cNvCxnSpPr>
          <p:nvPr/>
        </p:nvCxnSpPr>
        <p:spPr>
          <a:xfrm flipV="1">
            <a:off x="4016659" y="3060509"/>
            <a:ext cx="298166" cy="81942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00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Межформенный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контроль 1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BF3633-B0D4-4493-90D5-0833BCD22F85}"/>
              </a:ext>
            </a:extLst>
          </p:cNvPr>
          <p:cNvSpPr/>
          <p:nvPr/>
        </p:nvSpPr>
        <p:spPr>
          <a:xfrm>
            <a:off x="3409967" y="4002970"/>
            <a:ext cx="1466852" cy="209634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2000, гр.4 «Выписано пациентов – взрослые»  строка 1 + строка 22</a:t>
            </a:r>
          </a:p>
        </p:txBody>
      </p:sp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ADE72016-336E-4534-AC96-D83407CDB24F}"/>
              </a:ext>
            </a:extLst>
          </p:cNvPr>
          <p:cNvSpPr/>
          <p:nvPr/>
        </p:nvSpPr>
        <p:spPr>
          <a:xfrm>
            <a:off x="643538" y="4002971"/>
            <a:ext cx="1954425" cy="2042282"/>
          </a:xfrm>
          <a:prstGeom prst="wedgeEllipseCallout">
            <a:avLst>
              <a:gd name="adj1" fmla="val 44607"/>
              <a:gd name="adj2" fmla="val -2092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3100, гр.10 «Выписано пациентов» по строке 78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«движение» больных новорожденных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Равно 6">
            <a:extLst>
              <a:ext uri="{FF2B5EF4-FFF2-40B4-BE49-F238E27FC236}">
                <a16:creationId xmlns:a16="http://schemas.microsoft.com/office/drawing/2014/main" id="{4A327C29-FF84-4EB4-B94D-737F05EA4030}"/>
              </a:ext>
            </a:extLst>
          </p:cNvPr>
          <p:cNvSpPr/>
          <p:nvPr/>
        </p:nvSpPr>
        <p:spPr>
          <a:xfrm>
            <a:off x="2597963" y="4789205"/>
            <a:ext cx="757083" cy="523875"/>
          </a:xfrm>
          <a:prstGeom prst="mathEqual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677B27-6363-4D3B-A484-4BD352B8C83A}"/>
              </a:ext>
            </a:extLst>
          </p:cNvPr>
          <p:cNvSpPr/>
          <p:nvPr/>
        </p:nvSpPr>
        <p:spPr>
          <a:xfrm>
            <a:off x="5516278" y="4002971"/>
            <a:ext cx="1466852" cy="209634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2000, гр.22 «Выписано пациентов – дети»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 + строка 22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9A511E-146A-49A4-9434-36C2E6A8E908}"/>
              </a:ext>
            </a:extLst>
          </p:cNvPr>
          <p:cNvSpPr/>
          <p:nvPr/>
        </p:nvSpPr>
        <p:spPr>
          <a:xfrm>
            <a:off x="7643248" y="3979930"/>
            <a:ext cx="1466852" cy="2092359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2100, гр.2 Кроме того, пациенты, переведенные в другие стационары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89B4833-E058-4211-B50B-67172ABDBFEA}"/>
              </a:ext>
            </a:extLst>
          </p:cNvPr>
          <p:cNvSpPr/>
          <p:nvPr/>
        </p:nvSpPr>
        <p:spPr>
          <a:xfrm>
            <a:off x="9808137" y="3966435"/>
            <a:ext cx="1466852" cy="2092359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3100, гр.10 «Выписано пациентов» по строке 1 Всего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5" name="Знак ''плюс'' 14">
            <a:extLst>
              <a:ext uri="{FF2B5EF4-FFF2-40B4-BE49-F238E27FC236}">
                <a16:creationId xmlns:a16="http://schemas.microsoft.com/office/drawing/2014/main" id="{41BABD61-B890-4A46-BE0A-34D0F6038FED}"/>
              </a:ext>
            </a:extLst>
          </p:cNvPr>
          <p:cNvSpPr/>
          <p:nvPr/>
        </p:nvSpPr>
        <p:spPr>
          <a:xfrm>
            <a:off x="4938142" y="4721381"/>
            <a:ext cx="590550" cy="638175"/>
          </a:xfrm>
          <a:prstGeom prst="mathPlu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нак ''плюс'' 15">
            <a:extLst>
              <a:ext uri="{FF2B5EF4-FFF2-40B4-BE49-F238E27FC236}">
                <a16:creationId xmlns:a16="http://schemas.microsoft.com/office/drawing/2014/main" id="{35B6B271-7116-40E1-AB1A-7AE519A95265}"/>
              </a:ext>
            </a:extLst>
          </p:cNvPr>
          <p:cNvSpPr/>
          <p:nvPr/>
        </p:nvSpPr>
        <p:spPr>
          <a:xfrm>
            <a:off x="6998955" y="4723845"/>
            <a:ext cx="590550" cy="638175"/>
          </a:xfrm>
          <a:prstGeom prst="mathPlu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нак ''минус'' 16">
            <a:extLst>
              <a:ext uri="{FF2B5EF4-FFF2-40B4-BE49-F238E27FC236}">
                <a16:creationId xmlns:a16="http://schemas.microsoft.com/office/drawing/2014/main" id="{E254B6B2-3A2A-4A15-9A0A-CA402E5D03F3}"/>
              </a:ext>
            </a:extLst>
          </p:cNvPr>
          <p:cNvSpPr/>
          <p:nvPr/>
        </p:nvSpPr>
        <p:spPr>
          <a:xfrm>
            <a:off x="9188425" y="4792097"/>
            <a:ext cx="581793" cy="607301"/>
          </a:xfrm>
          <a:prstGeom prst="mathMinu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8F47184-928A-4446-BFD5-189EDDC5975A}"/>
              </a:ext>
            </a:extLst>
          </p:cNvPr>
          <p:cNvSpPr/>
          <p:nvPr/>
        </p:nvSpPr>
        <p:spPr>
          <a:xfrm>
            <a:off x="999171" y="3614506"/>
            <a:ext cx="1243157" cy="35096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ФССН № 30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1740ADE-4186-4B2C-BF3F-0798C0F344FB}"/>
              </a:ext>
            </a:extLst>
          </p:cNvPr>
          <p:cNvSpPr/>
          <p:nvPr/>
        </p:nvSpPr>
        <p:spPr>
          <a:xfrm>
            <a:off x="9895602" y="3546876"/>
            <a:ext cx="1243157" cy="35096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ФССН № 30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A1CAF64-ED81-410C-936B-BE1DEA320928}"/>
              </a:ext>
            </a:extLst>
          </p:cNvPr>
          <p:cNvSpPr/>
          <p:nvPr/>
        </p:nvSpPr>
        <p:spPr>
          <a:xfrm>
            <a:off x="3900183" y="3469797"/>
            <a:ext cx="4959143" cy="428042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ФССН № 14 «Сведения о деятельности медицинской организации, оказывающей помощь в стационарных условиях»</a:t>
            </a: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CB57728A-70D2-4113-AB9A-1A721FE99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36390"/>
              </p:ext>
            </p:extLst>
          </p:nvPr>
        </p:nvGraphicFramePr>
        <p:xfrm>
          <a:off x="738839" y="1113841"/>
          <a:ext cx="10714321" cy="2350944"/>
        </p:xfrm>
        <a:graphic>
          <a:graphicData uri="http://schemas.openxmlformats.org/drawingml/2006/table">
            <a:tbl>
              <a:tblPr firstRow="1" firstCol="1" bandRow="1"/>
              <a:tblGrid>
                <a:gridCol w="2008893">
                  <a:extLst>
                    <a:ext uri="{9D8B030D-6E8A-4147-A177-3AD203B41FA5}">
                      <a16:colId xmlns:a16="http://schemas.microsoft.com/office/drawing/2014/main" val="1603438307"/>
                    </a:ext>
                  </a:extLst>
                </a:gridCol>
                <a:gridCol w="508406">
                  <a:extLst>
                    <a:ext uri="{9D8B030D-6E8A-4147-A177-3AD203B41FA5}">
                      <a16:colId xmlns:a16="http://schemas.microsoft.com/office/drawing/2014/main" val="2304433899"/>
                    </a:ext>
                  </a:extLst>
                </a:gridCol>
                <a:gridCol w="665051">
                  <a:extLst>
                    <a:ext uri="{9D8B030D-6E8A-4147-A177-3AD203B41FA5}">
                      <a16:colId xmlns:a16="http://schemas.microsoft.com/office/drawing/2014/main" val="2573874531"/>
                    </a:ext>
                  </a:extLst>
                </a:gridCol>
                <a:gridCol w="736503">
                  <a:extLst>
                    <a:ext uri="{9D8B030D-6E8A-4147-A177-3AD203B41FA5}">
                      <a16:colId xmlns:a16="http://schemas.microsoft.com/office/drawing/2014/main" val="1920475662"/>
                    </a:ext>
                  </a:extLst>
                </a:gridCol>
                <a:gridCol w="736503">
                  <a:extLst>
                    <a:ext uri="{9D8B030D-6E8A-4147-A177-3AD203B41FA5}">
                      <a16:colId xmlns:a16="http://schemas.microsoft.com/office/drawing/2014/main" val="2964341113"/>
                    </a:ext>
                  </a:extLst>
                </a:gridCol>
                <a:gridCol w="681540">
                  <a:extLst>
                    <a:ext uri="{9D8B030D-6E8A-4147-A177-3AD203B41FA5}">
                      <a16:colId xmlns:a16="http://schemas.microsoft.com/office/drawing/2014/main" val="760457533"/>
                    </a:ext>
                  </a:extLst>
                </a:gridCol>
                <a:gridCol w="674669">
                  <a:extLst>
                    <a:ext uri="{9D8B030D-6E8A-4147-A177-3AD203B41FA5}">
                      <a16:colId xmlns:a16="http://schemas.microsoft.com/office/drawing/2014/main" val="4037800285"/>
                    </a:ext>
                  </a:extLst>
                </a:gridCol>
                <a:gridCol w="658866">
                  <a:extLst>
                    <a:ext uri="{9D8B030D-6E8A-4147-A177-3AD203B41FA5}">
                      <a16:colId xmlns:a16="http://schemas.microsoft.com/office/drawing/2014/main" val="2938523564"/>
                    </a:ext>
                  </a:extLst>
                </a:gridCol>
                <a:gridCol w="658866">
                  <a:extLst>
                    <a:ext uri="{9D8B030D-6E8A-4147-A177-3AD203B41FA5}">
                      <a16:colId xmlns:a16="http://schemas.microsoft.com/office/drawing/2014/main" val="3758008023"/>
                    </a:ext>
                  </a:extLst>
                </a:gridCol>
                <a:gridCol w="485047">
                  <a:extLst>
                    <a:ext uri="{9D8B030D-6E8A-4147-A177-3AD203B41FA5}">
                      <a16:colId xmlns:a16="http://schemas.microsoft.com/office/drawing/2014/main" val="2902644002"/>
                    </a:ext>
                  </a:extLst>
                </a:gridCol>
                <a:gridCol w="581232">
                  <a:extLst>
                    <a:ext uri="{9D8B030D-6E8A-4147-A177-3AD203B41FA5}">
                      <a16:colId xmlns:a16="http://schemas.microsoft.com/office/drawing/2014/main" val="768086224"/>
                    </a:ext>
                  </a:extLst>
                </a:gridCol>
                <a:gridCol w="576423">
                  <a:extLst>
                    <a:ext uri="{9D8B030D-6E8A-4147-A177-3AD203B41FA5}">
                      <a16:colId xmlns:a16="http://schemas.microsoft.com/office/drawing/2014/main" val="2980632022"/>
                    </a:ext>
                  </a:extLst>
                </a:gridCol>
                <a:gridCol w="580545">
                  <a:extLst>
                    <a:ext uri="{9D8B030D-6E8A-4147-A177-3AD203B41FA5}">
                      <a16:colId xmlns:a16="http://schemas.microsoft.com/office/drawing/2014/main" val="1133271874"/>
                    </a:ext>
                  </a:extLst>
                </a:gridCol>
                <a:gridCol w="580545">
                  <a:extLst>
                    <a:ext uri="{9D8B030D-6E8A-4147-A177-3AD203B41FA5}">
                      <a16:colId xmlns:a16="http://schemas.microsoft.com/office/drawing/2014/main" val="4037553345"/>
                    </a:ext>
                  </a:extLst>
                </a:gridCol>
                <a:gridCol w="581232">
                  <a:extLst>
                    <a:ext uri="{9D8B030D-6E8A-4147-A177-3AD203B41FA5}">
                      <a16:colId xmlns:a16="http://schemas.microsoft.com/office/drawing/2014/main" val="2067628859"/>
                    </a:ext>
                  </a:extLst>
                </a:gridCol>
              </a:tblGrid>
              <a:tr h="11922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болезни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Код по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МКБ-10 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В.  Дети (в возрасте 0-17 лет включительно)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78606"/>
                  </a:ext>
                </a:extLst>
              </a:tr>
              <a:tr h="119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Выписано пациентов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Прове-дено выписан-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ными койко-дней, койк дн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(из гр.26):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возрас-те до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года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Умерло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43967"/>
                  </a:ext>
                </a:extLst>
              </a:tr>
              <a:tr h="119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Всего, чел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 достав- ленных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экст-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ренным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показа-ниям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пациентов, достав-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ленных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скорой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мед. помощью (из гр.23)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гр.22  в возрасте до 1 года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Всего, чел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гр.28: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умерло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возрасте до 1 года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067587"/>
                  </a:ext>
                </a:extLst>
              </a:tr>
              <a:tr h="8941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-но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патало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-го-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анато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мичес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-ких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вскры-тий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установ-лено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расхож-дений диагно-зов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проведе-но судебно-меди-цинских вскры-тий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установ-лено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расхож-дений диагно-зов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381101"/>
                  </a:ext>
                </a:extLst>
              </a:tr>
              <a:tr h="11922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b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654347"/>
                  </a:ext>
                </a:extLst>
              </a:tr>
              <a:tr h="21853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</a:rPr>
                        <a:t>А00-Т98</a:t>
                      </a: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365956"/>
                  </a:ext>
                </a:extLst>
              </a:tr>
              <a:tr h="555072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Кроме того: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9017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факторы, влияющие на состояние здоровья населения и обращения в медицинские организации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Z00-Z99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80" marR="67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078453"/>
                  </a:ext>
                </a:extLst>
              </a:tr>
            </a:tbl>
          </a:graphicData>
        </a:graphic>
      </p:graphicFrame>
      <p:sp>
        <p:nvSpPr>
          <p:cNvPr id="24" name="Овал 23">
            <a:extLst>
              <a:ext uri="{FF2B5EF4-FFF2-40B4-BE49-F238E27FC236}">
                <a16:creationId xmlns:a16="http://schemas.microsoft.com/office/drawing/2014/main" id="{A2205725-A22D-4C83-87B0-DBDB54B010BD}"/>
              </a:ext>
            </a:extLst>
          </p:cNvPr>
          <p:cNvSpPr/>
          <p:nvPr/>
        </p:nvSpPr>
        <p:spPr>
          <a:xfrm>
            <a:off x="3596991" y="2463025"/>
            <a:ext cx="1432209" cy="9659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EA4B6D7D-321A-4AFA-B272-1F2BDD0D7F34}"/>
              </a:ext>
            </a:extLst>
          </p:cNvPr>
          <p:cNvSpPr/>
          <p:nvPr/>
        </p:nvSpPr>
        <p:spPr>
          <a:xfrm>
            <a:off x="6379754" y="885825"/>
            <a:ext cx="2479572" cy="6101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F0A2A627-BC6E-4009-BDE3-D87FB7ACF4C8}"/>
              </a:ext>
            </a:extLst>
          </p:cNvPr>
          <p:cNvCxnSpPr>
            <a:cxnSpLocks/>
          </p:cNvCxnSpPr>
          <p:nvPr/>
        </p:nvCxnSpPr>
        <p:spPr>
          <a:xfrm flipH="1" flipV="1">
            <a:off x="4400550" y="3096121"/>
            <a:ext cx="1874967" cy="1103576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329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Межформенный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контроль 2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6515BA0-217B-40C1-988C-1426DE43CF1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19174" y="1189167"/>
          <a:ext cx="10296527" cy="1852067"/>
        </p:xfrm>
        <a:graphic>
          <a:graphicData uri="http://schemas.openxmlformats.org/drawingml/2006/table">
            <a:tbl>
              <a:tblPr firstRow="1" firstCol="1" bandRow="1"/>
              <a:tblGrid>
                <a:gridCol w="2582991">
                  <a:extLst>
                    <a:ext uri="{9D8B030D-6E8A-4147-A177-3AD203B41FA5}">
                      <a16:colId xmlns:a16="http://schemas.microsoft.com/office/drawing/2014/main" val="2058050995"/>
                    </a:ext>
                  </a:extLst>
                </a:gridCol>
                <a:gridCol w="570935">
                  <a:extLst>
                    <a:ext uri="{9D8B030D-6E8A-4147-A177-3AD203B41FA5}">
                      <a16:colId xmlns:a16="http://schemas.microsoft.com/office/drawing/2014/main" val="796897805"/>
                    </a:ext>
                  </a:extLst>
                </a:gridCol>
                <a:gridCol w="929904">
                  <a:extLst>
                    <a:ext uri="{9D8B030D-6E8A-4147-A177-3AD203B41FA5}">
                      <a16:colId xmlns:a16="http://schemas.microsoft.com/office/drawing/2014/main" val="194582149"/>
                    </a:ext>
                  </a:extLst>
                </a:gridCol>
                <a:gridCol w="929904">
                  <a:extLst>
                    <a:ext uri="{9D8B030D-6E8A-4147-A177-3AD203B41FA5}">
                      <a16:colId xmlns:a16="http://schemas.microsoft.com/office/drawing/2014/main" val="3508077800"/>
                    </a:ext>
                  </a:extLst>
                </a:gridCol>
                <a:gridCol w="805872">
                  <a:extLst>
                    <a:ext uri="{9D8B030D-6E8A-4147-A177-3AD203B41FA5}">
                      <a16:colId xmlns:a16="http://schemas.microsoft.com/office/drawing/2014/main" val="3281668710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3220774532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1347968071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293106554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2438455052"/>
                    </a:ext>
                  </a:extLst>
                </a:gridCol>
                <a:gridCol w="754685">
                  <a:extLst>
                    <a:ext uri="{9D8B030D-6E8A-4147-A177-3AD203B41FA5}">
                      <a16:colId xmlns:a16="http://schemas.microsoft.com/office/drawing/2014/main" val="2835767291"/>
                    </a:ext>
                  </a:extLst>
                </a:gridCol>
              </a:tblGrid>
              <a:tr h="164684"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Койко-дни закрытия на ремонт, койк.дн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715139"/>
                  </a:ext>
                </a:extLst>
              </a:tr>
              <a:tr h="327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выписано пациентов,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дневные стационары  (всех </a:t>
                      </a:r>
                      <a:br>
                        <a:rPr lang="ru-RU" sz="10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типов)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умерло,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пациентами койко-дней, койк.дн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395371"/>
                  </a:ext>
                </a:extLst>
              </a:tr>
              <a:tr h="816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старше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трудоспо-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собного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старше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трудоспо-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собного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старше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трудоспо-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собного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516903"/>
                  </a:ext>
                </a:extLst>
              </a:tr>
              <a:tr h="18106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563799"/>
                  </a:ext>
                </a:extLst>
              </a:tr>
              <a:tr h="36213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Кроме того, «движение» больных новорожденных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4" marR="684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434768"/>
                  </a:ext>
                </a:extLst>
              </a:tr>
            </a:tbl>
          </a:graphicData>
        </a:graphic>
      </p:graphicFrame>
      <p:sp>
        <p:nvSpPr>
          <p:cNvPr id="4" name="Овал 3">
            <a:extLst>
              <a:ext uri="{FF2B5EF4-FFF2-40B4-BE49-F238E27FC236}">
                <a16:creationId xmlns:a16="http://schemas.microsoft.com/office/drawing/2014/main" id="{35EC4967-5F1B-4B8B-B91A-4894CDB6DC49}"/>
              </a:ext>
            </a:extLst>
          </p:cNvPr>
          <p:cNvSpPr/>
          <p:nvPr/>
        </p:nvSpPr>
        <p:spPr>
          <a:xfrm>
            <a:off x="6401170" y="2409186"/>
            <a:ext cx="1824037" cy="7600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ADE72016-336E-4534-AC96-D83407CDB24F}"/>
              </a:ext>
            </a:extLst>
          </p:cNvPr>
          <p:cNvSpPr/>
          <p:nvPr/>
        </p:nvSpPr>
        <p:spPr>
          <a:xfrm>
            <a:off x="879389" y="3933825"/>
            <a:ext cx="2057693" cy="1933574"/>
          </a:xfrm>
          <a:prstGeom prst="wedgeEllipseCallout">
            <a:avLst>
              <a:gd name="adj1" fmla="val 261760"/>
              <a:gd name="adj2" fmla="val -107200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3100, гр.13 «Умерло»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строке 78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«движение» больных новорожденных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Равно 6">
            <a:extLst>
              <a:ext uri="{FF2B5EF4-FFF2-40B4-BE49-F238E27FC236}">
                <a16:creationId xmlns:a16="http://schemas.microsoft.com/office/drawing/2014/main" id="{4A327C29-FF84-4EB4-B94D-737F05EA4030}"/>
              </a:ext>
            </a:extLst>
          </p:cNvPr>
          <p:cNvSpPr/>
          <p:nvPr/>
        </p:nvSpPr>
        <p:spPr>
          <a:xfrm>
            <a:off x="3043483" y="5116160"/>
            <a:ext cx="757083" cy="523875"/>
          </a:xfrm>
          <a:prstGeom prst="mathEqual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677B27-6363-4D3B-A484-4BD352B8C83A}"/>
              </a:ext>
            </a:extLst>
          </p:cNvPr>
          <p:cNvSpPr/>
          <p:nvPr/>
        </p:nvSpPr>
        <p:spPr>
          <a:xfrm>
            <a:off x="4295775" y="4979496"/>
            <a:ext cx="1953849" cy="8879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2000, гр.8 «Умерло взрослых»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9A511E-146A-49A4-9434-36C2E6A8E908}"/>
              </a:ext>
            </a:extLst>
          </p:cNvPr>
          <p:cNvSpPr/>
          <p:nvPr/>
        </p:nvSpPr>
        <p:spPr>
          <a:xfrm>
            <a:off x="7143266" y="4975510"/>
            <a:ext cx="1973235" cy="8879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2000, гр.28 «Умерло детей»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89B4833-E058-4211-B50B-67172ABDBFEA}"/>
              </a:ext>
            </a:extLst>
          </p:cNvPr>
          <p:cNvSpPr/>
          <p:nvPr/>
        </p:nvSpPr>
        <p:spPr>
          <a:xfrm>
            <a:off x="9808138" y="4975510"/>
            <a:ext cx="1466852" cy="8879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3100, гр.13 «Умерло» по строке 1 Всего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6" name="Знак ''плюс'' 15">
            <a:extLst>
              <a:ext uri="{FF2B5EF4-FFF2-40B4-BE49-F238E27FC236}">
                <a16:creationId xmlns:a16="http://schemas.microsoft.com/office/drawing/2014/main" id="{35B6B271-7116-40E1-AB1A-7AE519A95265}"/>
              </a:ext>
            </a:extLst>
          </p:cNvPr>
          <p:cNvSpPr/>
          <p:nvPr/>
        </p:nvSpPr>
        <p:spPr>
          <a:xfrm>
            <a:off x="6401170" y="5059011"/>
            <a:ext cx="590550" cy="638175"/>
          </a:xfrm>
          <a:prstGeom prst="mathPlu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нак ''минус'' 16">
            <a:extLst>
              <a:ext uri="{FF2B5EF4-FFF2-40B4-BE49-F238E27FC236}">
                <a16:creationId xmlns:a16="http://schemas.microsoft.com/office/drawing/2014/main" id="{E254B6B2-3A2A-4A15-9A0A-CA402E5D03F3}"/>
              </a:ext>
            </a:extLst>
          </p:cNvPr>
          <p:cNvSpPr/>
          <p:nvPr/>
        </p:nvSpPr>
        <p:spPr>
          <a:xfrm>
            <a:off x="9168409" y="5115809"/>
            <a:ext cx="581793" cy="607301"/>
          </a:xfrm>
          <a:prstGeom prst="mathMinu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8F47184-928A-4446-BFD5-189EDDC5975A}"/>
              </a:ext>
            </a:extLst>
          </p:cNvPr>
          <p:cNvSpPr/>
          <p:nvPr/>
        </p:nvSpPr>
        <p:spPr>
          <a:xfrm>
            <a:off x="1286656" y="3356734"/>
            <a:ext cx="1243157" cy="35096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ФССН № 30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1740ADE-4186-4B2C-BF3F-0798C0F344FB}"/>
              </a:ext>
            </a:extLst>
          </p:cNvPr>
          <p:cNvSpPr/>
          <p:nvPr/>
        </p:nvSpPr>
        <p:spPr>
          <a:xfrm>
            <a:off x="9919985" y="4403375"/>
            <a:ext cx="1243157" cy="35096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ФССН № 30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A1CAF64-ED81-410C-936B-BE1DEA320928}"/>
              </a:ext>
            </a:extLst>
          </p:cNvPr>
          <p:cNvSpPr/>
          <p:nvPr/>
        </p:nvSpPr>
        <p:spPr>
          <a:xfrm>
            <a:off x="4295775" y="4086304"/>
            <a:ext cx="4959143" cy="428042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ФССН № 14 «Сведения о деятельности медицинской организации, оказывающей помощь в стационарных условиях»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3D05880D-A536-4B41-A9E7-17C6A3EE1E7C}"/>
              </a:ext>
            </a:extLst>
          </p:cNvPr>
          <p:cNvCxnSpPr>
            <a:cxnSpLocks/>
          </p:cNvCxnSpPr>
          <p:nvPr/>
        </p:nvCxnSpPr>
        <p:spPr>
          <a:xfrm flipH="1">
            <a:off x="5118095" y="4644132"/>
            <a:ext cx="1049342" cy="1723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70997313-CAB8-42DD-BE35-56DC5F9B7B03}"/>
              </a:ext>
            </a:extLst>
          </p:cNvPr>
          <p:cNvCxnSpPr>
            <a:cxnSpLocks/>
          </p:cNvCxnSpPr>
          <p:nvPr/>
        </p:nvCxnSpPr>
        <p:spPr>
          <a:xfrm>
            <a:off x="6953112" y="4627107"/>
            <a:ext cx="1176771" cy="1723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913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Межформенный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контроль 3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BF3633-B0D4-4493-90D5-0833BCD22F85}"/>
              </a:ext>
            </a:extLst>
          </p:cNvPr>
          <p:cNvSpPr/>
          <p:nvPr/>
        </p:nvSpPr>
        <p:spPr>
          <a:xfrm>
            <a:off x="1019174" y="4585069"/>
            <a:ext cx="2778819" cy="135911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ФССН № 32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2250, гр.5 строка 1 «Умерло родившихся с массой тела 500 – 999 грамм»</a:t>
            </a:r>
          </a:p>
        </p:txBody>
      </p:sp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id="{ADE72016-336E-4534-AC96-D83407CDB24F}"/>
              </a:ext>
            </a:extLst>
          </p:cNvPr>
          <p:cNvSpPr/>
          <p:nvPr/>
        </p:nvSpPr>
        <p:spPr>
          <a:xfrm>
            <a:off x="1514474" y="3055429"/>
            <a:ext cx="9382125" cy="763340"/>
          </a:xfrm>
          <a:prstGeom prst="wedgeEllipseCallout">
            <a:avLst>
              <a:gd name="adj1" fmla="val 44607"/>
              <a:gd name="adj2" fmla="val -2092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ФССН № 30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3100, гр.13 «Умерло» по строке 45.1 «Реанимационные койки для новорожденных» + по строке 78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того, «движение» больных новорожденных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Равно 6">
            <a:extLst>
              <a:ext uri="{FF2B5EF4-FFF2-40B4-BE49-F238E27FC236}">
                <a16:creationId xmlns:a16="http://schemas.microsoft.com/office/drawing/2014/main" id="{4A327C29-FF84-4EB4-B94D-737F05EA4030}"/>
              </a:ext>
            </a:extLst>
          </p:cNvPr>
          <p:cNvSpPr/>
          <p:nvPr/>
        </p:nvSpPr>
        <p:spPr>
          <a:xfrm>
            <a:off x="5080494" y="3830827"/>
            <a:ext cx="757083" cy="523875"/>
          </a:xfrm>
          <a:prstGeom prst="mathEqual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677B27-6363-4D3B-A484-4BD352B8C83A}"/>
              </a:ext>
            </a:extLst>
          </p:cNvPr>
          <p:cNvSpPr/>
          <p:nvPr/>
        </p:nvSpPr>
        <p:spPr>
          <a:xfrm>
            <a:off x="4692118" y="4588031"/>
            <a:ext cx="2778819" cy="135911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ФССН № 32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Таб. 2260, гр.6 строка 1 «Умерло родившихся с массой тела 1000 и более грамм»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89B4833-E058-4211-B50B-67172ABDBFEA}"/>
              </a:ext>
            </a:extLst>
          </p:cNvPr>
          <p:cNvSpPr/>
          <p:nvPr/>
        </p:nvSpPr>
        <p:spPr>
          <a:xfrm>
            <a:off x="8829674" y="4582109"/>
            <a:ext cx="2600326" cy="135911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ФССН № 14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Таб. 2000, гр.33 строка 1 «Умерло в возрасте до 1 года»  </a:t>
            </a:r>
          </a:p>
        </p:txBody>
      </p:sp>
      <p:sp>
        <p:nvSpPr>
          <p:cNvPr id="15" name="Знак ''плюс'' 14">
            <a:extLst>
              <a:ext uri="{FF2B5EF4-FFF2-40B4-BE49-F238E27FC236}">
                <a16:creationId xmlns:a16="http://schemas.microsoft.com/office/drawing/2014/main" id="{41BABD61-B890-4A46-BE0A-34D0F6038FED}"/>
              </a:ext>
            </a:extLst>
          </p:cNvPr>
          <p:cNvSpPr/>
          <p:nvPr/>
        </p:nvSpPr>
        <p:spPr>
          <a:xfrm>
            <a:off x="3973548" y="4890637"/>
            <a:ext cx="590550" cy="638175"/>
          </a:xfrm>
          <a:prstGeom prst="mathPlu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нак ''минус'' 16">
            <a:extLst>
              <a:ext uri="{FF2B5EF4-FFF2-40B4-BE49-F238E27FC236}">
                <a16:creationId xmlns:a16="http://schemas.microsoft.com/office/drawing/2014/main" id="{E254B6B2-3A2A-4A15-9A0A-CA402E5D03F3}"/>
              </a:ext>
            </a:extLst>
          </p:cNvPr>
          <p:cNvSpPr/>
          <p:nvPr/>
        </p:nvSpPr>
        <p:spPr>
          <a:xfrm>
            <a:off x="7639051" y="5142839"/>
            <a:ext cx="1190624" cy="607301"/>
          </a:xfrm>
          <a:prstGeom prst="mathMinus">
            <a:avLst/>
          </a:prstGeom>
          <a:solidFill>
            <a:srgbClr val="FF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79CA890-B132-469C-A847-5C6AE489D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588709"/>
              </p:ext>
            </p:extLst>
          </p:nvPr>
        </p:nvGraphicFramePr>
        <p:xfrm>
          <a:off x="940366" y="1233331"/>
          <a:ext cx="10375331" cy="1761301"/>
        </p:xfrm>
        <a:graphic>
          <a:graphicData uri="http://schemas.openxmlformats.org/drawingml/2006/table">
            <a:tbl>
              <a:tblPr firstRow="1" firstCol="1" bandRow="1"/>
              <a:tblGrid>
                <a:gridCol w="2602761">
                  <a:extLst>
                    <a:ext uri="{9D8B030D-6E8A-4147-A177-3AD203B41FA5}">
                      <a16:colId xmlns:a16="http://schemas.microsoft.com/office/drawing/2014/main" val="2164574858"/>
                    </a:ext>
                  </a:extLst>
                </a:gridCol>
                <a:gridCol w="575305">
                  <a:extLst>
                    <a:ext uri="{9D8B030D-6E8A-4147-A177-3AD203B41FA5}">
                      <a16:colId xmlns:a16="http://schemas.microsoft.com/office/drawing/2014/main" val="3148771053"/>
                    </a:ext>
                  </a:extLst>
                </a:gridCol>
                <a:gridCol w="937020">
                  <a:extLst>
                    <a:ext uri="{9D8B030D-6E8A-4147-A177-3AD203B41FA5}">
                      <a16:colId xmlns:a16="http://schemas.microsoft.com/office/drawing/2014/main" val="2151801418"/>
                    </a:ext>
                  </a:extLst>
                </a:gridCol>
                <a:gridCol w="937020">
                  <a:extLst>
                    <a:ext uri="{9D8B030D-6E8A-4147-A177-3AD203B41FA5}">
                      <a16:colId xmlns:a16="http://schemas.microsoft.com/office/drawing/2014/main" val="3908920509"/>
                    </a:ext>
                  </a:extLst>
                </a:gridCol>
                <a:gridCol w="812040">
                  <a:extLst>
                    <a:ext uri="{9D8B030D-6E8A-4147-A177-3AD203B41FA5}">
                      <a16:colId xmlns:a16="http://schemas.microsoft.com/office/drawing/2014/main" val="2576123649"/>
                    </a:ext>
                  </a:extLst>
                </a:gridCol>
                <a:gridCol w="937681">
                  <a:extLst>
                    <a:ext uri="{9D8B030D-6E8A-4147-A177-3AD203B41FA5}">
                      <a16:colId xmlns:a16="http://schemas.microsoft.com/office/drawing/2014/main" val="1192722447"/>
                    </a:ext>
                  </a:extLst>
                </a:gridCol>
                <a:gridCol w="937681">
                  <a:extLst>
                    <a:ext uri="{9D8B030D-6E8A-4147-A177-3AD203B41FA5}">
                      <a16:colId xmlns:a16="http://schemas.microsoft.com/office/drawing/2014/main" val="2345571675"/>
                    </a:ext>
                  </a:extLst>
                </a:gridCol>
                <a:gridCol w="937681">
                  <a:extLst>
                    <a:ext uri="{9D8B030D-6E8A-4147-A177-3AD203B41FA5}">
                      <a16:colId xmlns:a16="http://schemas.microsoft.com/office/drawing/2014/main" val="1567531437"/>
                    </a:ext>
                  </a:extLst>
                </a:gridCol>
                <a:gridCol w="937681">
                  <a:extLst>
                    <a:ext uri="{9D8B030D-6E8A-4147-A177-3AD203B41FA5}">
                      <a16:colId xmlns:a16="http://schemas.microsoft.com/office/drawing/2014/main" val="812461125"/>
                    </a:ext>
                  </a:extLst>
                </a:gridCol>
                <a:gridCol w="760461">
                  <a:extLst>
                    <a:ext uri="{9D8B030D-6E8A-4147-A177-3AD203B41FA5}">
                      <a16:colId xmlns:a16="http://schemas.microsoft.com/office/drawing/2014/main" val="4011783684"/>
                    </a:ext>
                  </a:extLst>
                </a:gridCol>
              </a:tblGrid>
              <a:tr h="111311"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Койко-дни закрытия на ремонт, койк.дн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553610"/>
                  </a:ext>
                </a:extLst>
              </a:tr>
              <a:tr h="2214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выписано пациентов,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в дневные стационары  (всех </a:t>
                      </a:r>
                      <a:br>
                        <a:rPr lang="ru-RU" sz="10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умерло,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Проведено пациентами койко-дней, койк.дн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048666"/>
                  </a:ext>
                </a:extLst>
              </a:tr>
              <a:tr h="551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старше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трудоспо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собного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возраста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старше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трудоспо-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собного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старше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трудоспо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собного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возраста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884414"/>
                  </a:ext>
                </a:extLst>
              </a:tr>
              <a:tr h="122386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779478"/>
                  </a:ext>
                </a:extLst>
              </a:tr>
              <a:tr h="134625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реанимационные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278531"/>
                  </a:ext>
                </a:extLst>
              </a:tr>
              <a:tr h="269250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реанимационные для новорожденных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942996"/>
                  </a:ext>
                </a:extLst>
              </a:tr>
              <a:tr h="24477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Кроме того, «движение» больных новорожденных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10243"/>
                  </a:ext>
                </a:extLst>
              </a:tr>
            </a:tbl>
          </a:graphicData>
        </a:graphic>
      </p:graphicFrame>
      <p:sp>
        <p:nvSpPr>
          <p:cNvPr id="21" name="Овал 20">
            <a:extLst>
              <a:ext uri="{FF2B5EF4-FFF2-40B4-BE49-F238E27FC236}">
                <a16:creationId xmlns:a16="http://schemas.microsoft.com/office/drawing/2014/main" id="{5E5198F9-0440-4A72-911E-C9037E21A0CC}"/>
              </a:ext>
            </a:extLst>
          </p:cNvPr>
          <p:cNvSpPr/>
          <p:nvPr/>
        </p:nvSpPr>
        <p:spPr>
          <a:xfrm>
            <a:off x="6578125" y="1957441"/>
            <a:ext cx="1432209" cy="10813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иагональная полоса 3">
            <a:extLst>
              <a:ext uri="{FF2B5EF4-FFF2-40B4-BE49-F238E27FC236}">
                <a16:creationId xmlns:a16="http://schemas.microsoft.com/office/drawing/2014/main" id="{B5FA3380-741E-4248-B1E8-8BBA8FDE0BC6}"/>
              </a:ext>
            </a:extLst>
          </p:cNvPr>
          <p:cNvSpPr/>
          <p:nvPr/>
        </p:nvSpPr>
        <p:spPr>
          <a:xfrm>
            <a:off x="7824058" y="4714875"/>
            <a:ext cx="914400" cy="305693"/>
          </a:xfrm>
          <a:prstGeom prst="diagStripe">
            <a:avLst/>
          </a:prstGeom>
          <a:solidFill>
            <a:srgbClr val="FFCCFF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Диагональная полоса 22">
            <a:extLst>
              <a:ext uri="{FF2B5EF4-FFF2-40B4-BE49-F238E27FC236}">
                <a16:creationId xmlns:a16="http://schemas.microsoft.com/office/drawing/2014/main" id="{4B9A5D0D-D3DA-478D-B0AE-672F89F062EE}"/>
              </a:ext>
            </a:extLst>
          </p:cNvPr>
          <p:cNvSpPr/>
          <p:nvPr/>
        </p:nvSpPr>
        <p:spPr>
          <a:xfrm flipH="1">
            <a:off x="7820225" y="5012614"/>
            <a:ext cx="828275" cy="305693"/>
          </a:xfrm>
          <a:prstGeom prst="diagStripe">
            <a:avLst>
              <a:gd name="adj" fmla="val 64116"/>
            </a:avLst>
          </a:prstGeom>
          <a:solidFill>
            <a:srgbClr val="FF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Двойные круглые скобки 7">
            <a:extLst>
              <a:ext uri="{FF2B5EF4-FFF2-40B4-BE49-F238E27FC236}">
                <a16:creationId xmlns:a16="http://schemas.microsoft.com/office/drawing/2014/main" id="{121AAE23-93CE-4A39-871C-3B5E39FC8E52}"/>
              </a:ext>
            </a:extLst>
          </p:cNvPr>
          <p:cNvSpPr/>
          <p:nvPr/>
        </p:nvSpPr>
        <p:spPr>
          <a:xfrm>
            <a:off x="762000" y="4092764"/>
            <a:ext cx="6877050" cy="2060386"/>
          </a:xfrm>
          <a:prstGeom prst="bracketPair">
            <a:avLst/>
          </a:prstGeom>
          <a:ln w="120650">
            <a:solidFill>
              <a:srgbClr val="FFCCFF">
                <a:alpha val="9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28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DE59BB-2AF2-423F-8366-D9B4A18FF804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465015E-142F-4CEE-8F69-D3F52835CA15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1384183"/>
          <a:ext cx="10401300" cy="4571998"/>
        </p:xfrm>
        <a:graphic>
          <a:graphicData uri="http://schemas.openxmlformats.org/drawingml/2006/table">
            <a:tbl>
              <a:tblPr firstRow="1" firstCol="1" bandRow="1"/>
              <a:tblGrid>
                <a:gridCol w="3338170">
                  <a:extLst>
                    <a:ext uri="{9D8B030D-6E8A-4147-A177-3AD203B41FA5}">
                      <a16:colId xmlns:a16="http://schemas.microsoft.com/office/drawing/2014/main" val="1984125048"/>
                    </a:ext>
                  </a:extLst>
                </a:gridCol>
                <a:gridCol w="482301">
                  <a:extLst>
                    <a:ext uri="{9D8B030D-6E8A-4147-A177-3AD203B41FA5}">
                      <a16:colId xmlns:a16="http://schemas.microsoft.com/office/drawing/2014/main" val="625333949"/>
                    </a:ext>
                  </a:extLst>
                </a:gridCol>
                <a:gridCol w="863670">
                  <a:extLst>
                    <a:ext uri="{9D8B030D-6E8A-4147-A177-3AD203B41FA5}">
                      <a16:colId xmlns:a16="http://schemas.microsoft.com/office/drawing/2014/main" val="1000528318"/>
                    </a:ext>
                  </a:extLst>
                </a:gridCol>
                <a:gridCol w="960536">
                  <a:extLst>
                    <a:ext uri="{9D8B030D-6E8A-4147-A177-3AD203B41FA5}">
                      <a16:colId xmlns:a16="http://schemas.microsoft.com/office/drawing/2014/main" val="2561235551"/>
                    </a:ext>
                  </a:extLst>
                </a:gridCol>
                <a:gridCol w="960536">
                  <a:extLst>
                    <a:ext uri="{9D8B030D-6E8A-4147-A177-3AD203B41FA5}">
                      <a16:colId xmlns:a16="http://schemas.microsoft.com/office/drawing/2014/main" val="2353979603"/>
                    </a:ext>
                  </a:extLst>
                </a:gridCol>
                <a:gridCol w="865703">
                  <a:extLst>
                    <a:ext uri="{9D8B030D-6E8A-4147-A177-3AD203B41FA5}">
                      <a16:colId xmlns:a16="http://schemas.microsoft.com/office/drawing/2014/main" val="53281417"/>
                    </a:ext>
                  </a:extLst>
                </a:gridCol>
                <a:gridCol w="865026">
                  <a:extLst>
                    <a:ext uri="{9D8B030D-6E8A-4147-A177-3AD203B41FA5}">
                      <a16:colId xmlns:a16="http://schemas.microsoft.com/office/drawing/2014/main" val="367432745"/>
                    </a:ext>
                  </a:extLst>
                </a:gridCol>
                <a:gridCol w="1056727">
                  <a:extLst>
                    <a:ext uri="{9D8B030D-6E8A-4147-A177-3AD203B41FA5}">
                      <a16:colId xmlns:a16="http://schemas.microsoft.com/office/drawing/2014/main" val="984126603"/>
                    </a:ext>
                  </a:extLst>
                </a:gridCol>
                <a:gridCol w="1008631">
                  <a:extLst>
                    <a:ext uri="{9D8B030D-6E8A-4147-A177-3AD203B41FA5}">
                      <a16:colId xmlns:a16="http://schemas.microsoft.com/office/drawing/2014/main" val="2130648230"/>
                    </a:ext>
                  </a:extLst>
                </a:gridCol>
              </a:tblGrid>
              <a:tr h="431321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коек, фактически развернутых и свернутых на ремонт,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614988"/>
                  </a:ext>
                </a:extLst>
              </a:tr>
              <a:tr h="431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конец отчетного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располо-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женных в сельской местности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средне-годовых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поступило пациентов,  всего,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поступивших (гр.6):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451637"/>
                  </a:ext>
                </a:extLst>
              </a:tr>
              <a:tr h="862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 старше трудоспо-собного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56101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5972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553125"/>
                  </a:ext>
                </a:extLst>
              </a:tr>
              <a:tr h="51758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аллергологические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557831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аллергологические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450603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беременных и рожениц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013058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патологии беременности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219037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647250"/>
                  </a:ext>
                </a:extLst>
              </a:tr>
              <a:tr h="51758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гинекологические для вспомогательных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репродуктивных технологий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860996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90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308DC6-9080-43AD-BB25-33600704DC59}"/>
              </a:ext>
            </a:extLst>
          </p:cNvPr>
          <p:cNvSpPr/>
          <p:nvPr/>
        </p:nvSpPr>
        <p:spPr>
          <a:xfrm>
            <a:off x="3856228" y="3508694"/>
            <a:ext cx="7147420" cy="233250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Коечный фонд медицинской организации указывается по состоянию на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31.12 отчетного года. В общее число коек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включаются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койки санаторно-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курортных организаций, санаторно-курортных отделений и койки дневных стационаров.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Койки одноименного профиля, развернутые в различных отделениях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организации, показывают суммарно одной строкой.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приставные койки, развернутые в палатах, коридорах и т.д., в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 3100 не включаются.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8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DE59BB-2AF2-423F-8366-D9B4A18FF804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465015E-142F-4CEE-8F69-D3F52835C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758263"/>
              </p:ext>
            </p:extLst>
          </p:nvPr>
        </p:nvGraphicFramePr>
        <p:xfrm>
          <a:off x="914400" y="1384183"/>
          <a:ext cx="10401300" cy="4571998"/>
        </p:xfrm>
        <a:graphic>
          <a:graphicData uri="http://schemas.openxmlformats.org/drawingml/2006/table">
            <a:tbl>
              <a:tblPr firstRow="1" firstCol="1" bandRow="1"/>
              <a:tblGrid>
                <a:gridCol w="3338170">
                  <a:extLst>
                    <a:ext uri="{9D8B030D-6E8A-4147-A177-3AD203B41FA5}">
                      <a16:colId xmlns:a16="http://schemas.microsoft.com/office/drawing/2014/main" val="1984125048"/>
                    </a:ext>
                  </a:extLst>
                </a:gridCol>
                <a:gridCol w="482301">
                  <a:extLst>
                    <a:ext uri="{9D8B030D-6E8A-4147-A177-3AD203B41FA5}">
                      <a16:colId xmlns:a16="http://schemas.microsoft.com/office/drawing/2014/main" val="625333949"/>
                    </a:ext>
                  </a:extLst>
                </a:gridCol>
                <a:gridCol w="863670">
                  <a:extLst>
                    <a:ext uri="{9D8B030D-6E8A-4147-A177-3AD203B41FA5}">
                      <a16:colId xmlns:a16="http://schemas.microsoft.com/office/drawing/2014/main" val="1000528318"/>
                    </a:ext>
                  </a:extLst>
                </a:gridCol>
                <a:gridCol w="960536">
                  <a:extLst>
                    <a:ext uri="{9D8B030D-6E8A-4147-A177-3AD203B41FA5}">
                      <a16:colId xmlns:a16="http://schemas.microsoft.com/office/drawing/2014/main" val="2561235551"/>
                    </a:ext>
                  </a:extLst>
                </a:gridCol>
                <a:gridCol w="960536">
                  <a:extLst>
                    <a:ext uri="{9D8B030D-6E8A-4147-A177-3AD203B41FA5}">
                      <a16:colId xmlns:a16="http://schemas.microsoft.com/office/drawing/2014/main" val="2353979603"/>
                    </a:ext>
                  </a:extLst>
                </a:gridCol>
                <a:gridCol w="865703">
                  <a:extLst>
                    <a:ext uri="{9D8B030D-6E8A-4147-A177-3AD203B41FA5}">
                      <a16:colId xmlns:a16="http://schemas.microsoft.com/office/drawing/2014/main" val="53281417"/>
                    </a:ext>
                  </a:extLst>
                </a:gridCol>
                <a:gridCol w="865026">
                  <a:extLst>
                    <a:ext uri="{9D8B030D-6E8A-4147-A177-3AD203B41FA5}">
                      <a16:colId xmlns:a16="http://schemas.microsoft.com/office/drawing/2014/main" val="367432745"/>
                    </a:ext>
                  </a:extLst>
                </a:gridCol>
                <a:gridCol w="1056727">
                  <a:extLst>
                    <a:ext uri="{9D8B030D-6E8A-4147-A177-3AD203B41FA5}">
                      <a16:colId xmlns:a16="http://schemas.microsoft.com/office/drawing/2014/main" val="984126603"/>
                    </a:ext>
                  </a:extLst>
                </a:gridCol>
                <a:gridCol w="1008631">
                  <a:extLst>
                    <a:ext uri="{9D8B030D-6E8A-4147-A177-3AD203B41FA5}">
                      <a16:colId xmlns:a16="http://schemas.microsoft.com/office/drawing/2014/main" val="2130648230"/>
                    </a:ext>
                  </a:extLst>
                </a:gridCol>
              </a:tblGrid>
              <a:tr h="431321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коек, фактически развернутых и свернутых на ремонт,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614988"/>
                  </a:ext>
                </a:extLst>
              </a:tr>
              <a:tr h="431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конец отчетного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располо-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женных в сельской местности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средне-годовых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поступило пациентов,  всего,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поступивших (гр.6):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451637"/>
                  </a:ext>
                </a:extLst>
              </a:tr>
              <a:tr h="862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 старше трудоспо-собного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56101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5972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553125"/>
                  </a:ext>
                </a:extLst>
              </a:tr>
              <a:tr h="51758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аллергологические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557831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аллергологические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450603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беременных и рожениц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013058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патологии беременности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219037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647250"/>
                  </a:ext>
                </a:extLst>
              </a:tr>
              <a:tr h="51758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гинекологические для вспомогательных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репродуктивных технологий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860996"/>
                  </a:ext>
                </a:extLst>
              </a:tr>
              <a:tr h="258792"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90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308DC6-9080-43AD-BB25-33600704DC59}"/>
              </a:ext>
            </a:extLst>
          </p:cNvPr>
          <p:cNvSpPr/>
          <p:nvPr/>
        </p:nvSpPr>
        <p:spPr>
          <a:xfrm>
            <a:off x="5780013" y="3873591"/>
            <a:ext cx="5368955" cy="78649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графу 6 включаются сведения о поступивших пациентах, в том числе переведенных из других медицинских организаций и из дневных стационаров.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09F533B5-DF06-4C7E-9784-E3D31336AC2C}"/>
              </a:ext>
            </a:extLst>
          </p:cNvPr>
          <p:cNvCxnSpPr>
            <a:cxnSpLocks/>
          </p:cNvCxnSpPr>
          <p:nvPr/>
        </p:nvCxnSpPr>
        <p:spPr>
          <a:xfrm flipH="1" flipV="1">
            <a:off x="7927597" y="2835479"/>
            <a:ext cx="713064" cy="96473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73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381D76-2F73-4EC4-9882-BC6FED71DCAE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212EDDA-0150-4B65-9863-F440DFC6F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450509"/>
              </p:ext>
            </p:extLst>
          </p:nvPr>
        </p:nvGraphicFramePr>
        <p:xfrm>
          <a:off x="906011" y="1417740"/>
          <a:ext cx="10296526" cy="4530050"/>
        </p:xfrm>
        <a:graphic>
          <a:graphicData uri="http://schemas.openxmlformats.org/drawingml/2006/table">
            <a:tbl>
              <a:tblPr firstRow="1" firstCol="1" bandRow="1"/>
              <a:tblGrid>
                <a:gridCol w="2582992">
                  <a:extLst>
                    <a:ext uri="{9D8B030D-6E8A-4147-A177-3AD203B41FA5}">
                      <a16:colId xmlns:a16="http://schemas.microsoft.com/office/drawing/2014/main" val="3757694694"/>
                    </a:ext>
                  </a:extLst>
                </a:gridCol>
                <a:gridCol w="570935">
                  <a:extLst>
                    <a:ext uri="{9D8B030D-6E8A-4147-A177-3AD203B41FA5}">
                      <a16:colId xmlns:a16="http://schemas.microsoft.com/office/drawing/2014/main" val="354022962"/>
                    </a:ext>
                  </a:extLst>
                </a:gridCol>
                <a:gridCol w="929903">
                  <a:extLst>
                    <a:ext uri="{9D8B030D-6E8A-4147-A177-3AD203B41FA5}">
                      <a16:colId xmlns:a16="http://schemas.microsoft.com/office/drawing/2014/main" val="3799567410"/>
                    </a:ext>
                  </a:extLst>
                </a:gridCol>
                <a:gridCol w="929903">
                  <a:extLst>
                    <a:ext uri="{9D8B030D-6E8A-4147-A177-3AD203B41FA5}">
                      <a16:colId xmlns:a16="http://schemas.microsoft.com/office/drawing/2014/main" val="4199186493"/>
                    </a:ext>
                  </a:extLst>
                </a:gridCol>
                <a:gridCol w="805872">
                  <a:extLst>
                    <a:ext uri="{9D8B030D-6E8A-4147-A177-3AD203B41FA5}">
                      <a16:colId xmlns:a16="http://schemas.microsoft.com/office/drawing/2014/main" val="3917071835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2166178400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807410522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2360810746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1992554038"/>
                    </a:ext>
                  </a:extLst>
                </a:gridCol>
                <a:gridCol w="754685">
                  <a:extLst>
                    <a:ext uri="{9D8B030D-6E8A-4147-A177-3AD203B41FA5}">
                      <a16:colId xmlns:a16="http://schemas.microsoft.com/office/drawing/2014/main" val="1585644688"/>
                    </a:ext>
                  </a:extLst>
                </a:gridCol>
              </a:tblGrid>
              <a:tr h="174962"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Койко-дни закрытия на ремонт, койк.дн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020417"/>
                  </a:ext>
                </a:extLst>
              </a:tr>
              <a:tr h="348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выписано пациентов,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в дневные стационары  (всех </a:t>
                      </a:r>
                      <a:br>
                        <a:rPr lang="ru-RU" sz="10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умерло,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Проведено пациентами койко-дней, койк.дн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42588"/>
                  </a:ext>
                </a:extLst>
              </a:tr>
              <a:tr h="867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старше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трудоспо-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собного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старше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трудоспо-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собного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старше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трудоспо-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собного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615680"/>
                  </a:ext>
                </a:extLst>
              </a:tr>
              <a:tr h="19237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655572"/>
                  </a:ext>
                </a:extLst>
              </a:tr>
              <a:tr h="230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266276"/>
                  </a:ext>
                </a:extLst>
              </a:tr>
              <a:tr h="384742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аллергологические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725640"/>
                  </a:ext>
                </a:extLst>
              </a:tr>
              <a:tr h="207760">
                <a:tc>
                  <a:txBody>
                    <a:bodyPr/>
                    <a:lstStyle/>
                    <a:p>
                      <a:pPr marL="3619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аллергологические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948899"/>
                  </a:ext>
                </a:extLst>
              </a:tr>
              <a:tr h="207760">
                <a:tc>
                  <a:txBody>
                    <a:bodyPr/>
                    <a:lstStyle/>
                    <a:p>
                      <a:pPr marL="3619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беременных и рожениц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175398"/>
                  </a:ext>
                </a:extLst>
              </a:tr>
              <a:tr h="207760">
                <a:tc>
                  <a:txBody>
                    <a:bodyPr/>
                    <a:lstStyle/>
                    <a:p>
                      <a:pPr marL="3619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патологии беременности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612963"/>
                  </a:ext>
                </a:extLst>
              </a:tr>
              <a:tr h="207760">
                <a:tc>
                  <a:txBody>
                    <a:bodyPr/>
                    <a:lstStyle/>
                    <a:p>
                      <a:pPr marL="3619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659592"/>
                  </a:ext>
                </a:extLst>
              </a:tr>
              <a:tr h="577114">
                <a:tc>
                  <a:txBody>
                    <a:bodyPr/>
                    <a:lstStyle/>
                    <a:p>
                      <a:pPr marL="3619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гинекологические для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вспомогательных репродуктивных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технологий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98971"/>
                  </a:ext>
                </a:extLst>
              </a:tr>
              <a:tr h="23084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216743"/>
                  </a:ext>
                </a:extLst>
              </a:tr>
              <a:tr h="23084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гастроэнтерологические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306114"/>
                  </a:ext>
                </a:extLst>
              </a:tr>
              <a:tr h="23084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гастроэнтерологические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188220"/>
                  </a:ext>
                </a:extLst>
              </a:tr>
              <a:tr h="230845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гематологические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280299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C1A687-C5A9-4B2E-8FB4-E8824235A38A}"/>
              </a:ext>
            </a:extLst>
          </p:cNvPr>
          <p:cNvSpPr/>
          <p:nvPr/>
        </p:nvSpPr>
        <p:spPr>
          <a:xfrm>
            <a:off x="1754697" y="3429000"/>
            <a:ext cx="6097399" cy="87038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10 представляются сведения о числе выписанных пациентов,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сведения о переведенных в другие медицинские организации и дневные стационары (графа 12).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20422E-EA82-415B-A92B-645556555C3F}"/>
              </a:ext>
            </a:extLst>
          </p:cNvPr>
          <p:cNvSpPr/>
          <p:nvPr/>
        </p:nvSpPr>
        <p:spPr>
          <a:xfrm>
            <a:off x="4088235" y="4562479"/>
            <a:ext cx="6993622" cy="1122217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перевода пациентов из любого профильного отделения в другое в этой же медицинской организации в отчете не показываются, так как это внутрибольничные переводы.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Пациенты, переведенные в дневной стационар или в другую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организацию, считаются выписанными и поступившими вновь.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DEB6009-D02A-489A-9AE1-FC3A82A6D681}"/>
              </a:ext>
            </a:extLst>
          </p:cNvPr>
          <p:cNvCxnSpPr>
            <a:cxnSpLocks/>
          </p:cNvCxnSpPr>
          <p:nvPr/>
        </p:nvCxnSpPr>
        <p:spPr>
          <a:xfrm flipH="1" flipV="1">
            <a:off x="4565272" y="2587829"/>
            <a:ext cx="578228" cy="71734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29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DE59BB-2AF2-423F-8366-D9B4A18FF804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432D1A5-57F0-40DA-BCF1-6E72801F4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987998"/>
              </p:ext>
            </p:extLst>
          </p:nvPr>
        </p:nvGraphicFramePr>
        <p:xfrm>
          <a:off x="847726" y="1402439"/>
          <a:ext cx="10296525" cy="1904393"/>
        </p:xfrm>
        <a:graphic>
          <a:graphicData uri="http://schemas.openxmlformats.org/drawingml/2006/table">
            <a:tbl>
              <a:tblPr firstRow="1" firstCol="1" bandRow="1"/>
              <a:tblGrid>
                <a:gridCol w="3304545">
                  <a:extLst>
                    <a:ext uri="{9D8B030D-6E8A-4147-A177-3AD203B41FA5}">
                      <a16:colId xmlns:a16="http://schemas.microsoft.com/office/drawing/2014/main" val="1380186951"/>
                    </a:ext>
                  </a:extLst>
                </a:gridCol>
                <a:gridCol w="477442">
                  <a:extLst>
                    <a:ext uri="{9D8B030D-6E8A-4147-A177-3AD203B41FA5}">
                      <a16:colId xmlns:a16="http://schemas.microsoft.com/office/drawing/2014/main" val="3682395635"/>
                    </a:ext>
                  </a:extLst>
                </a:gridCol>
                <a:gridCol w="854971">
                  <a:extLst>
                    <a:ext uri="{9D8B030D-6E8A-4147-A177-3AD203B41FA5}">
                      <a16:colId xmlns:a16="http://schemas.microsoft.com/office/drawing/2014/main" val="4123130188"/>
                    </a:ext>
                  </a:extLst>
                </a:gridCol>
                <a:gridCol w="950860">
                  <a:extLst>
                    <a:ext uri="{9D8B030D-6E8A-4147-A177-3AD203B41FA5}">
                      <a16:colId xmlns:a16="http://schemas.microsoft.com/office/drawing/2014/main" val="2774195309"/>
                    </a:ext>
                  </a:extLst>
                </a:gridCol>
                <a:gridCol w="950860">
                  <a:extLst>
                    <a:ext uri="{9D8B030D-6E8A-4147-A177-3AD203B41FA5}">
                      <a16:colId xmlns:a16="http://schemas.microsoft.com/office/drawing/2014/main" val="2669258372"/>
                    </a:ext>
                  </a:extLst>
                </a:gridCol>
                <a:gridCol w="856982">
                  <a:extLst>
                    <a:ext uri="{9D8B030D-6E8A-4147-A177-3AD203B41FA5}">
                      <a16:colId xmlns:a16="http://schemas.microsoft.com/office/drawing/2014/main" val="4015191753"/>
                    </a:ext>
                  </a:extLst>
                </a:gridCol>
                <a:gridCol w="856312">
                  <a:extLst>
                    <a:ext uri="{9D8B030D-6E8A-4147-A177-3AD203B41FA5}">
                      <a16:colId xmlns:a16="http://schemas.microsoft.com/office/drawing/2014/main" val="961754388"/>
                    </a:ext>
                  </a:extLst>
                </a:gridCol>
                <a:gridCol w="1046082">
                  <a:extLst>
                    <a:ext uri="{9D8B030D-6E8A-4147-A177-3AD203B41FA5}">
                      <a16:colId xmlns:a16="http://schemas.microsoft.com/office/drawing/2014/main" val="663496031"/>
                    </a:ext>
                  </a:extLst>
                </a:gridCol>
                <a:gridCol w="998471">
                  <a:extLst>
                    <a:ext uri="{9D8B030D-6E8A-4147-A177-3AD203B41FA5}">
                      <a16:colId xmlns:a16="http://schemas.microsoft.com/office/drawing/2014/main" val="1010441394"/>
                    </a:ext>
                  </a:extLst>
                </a:gridCol>
              </a:tblGrid>
              <a:tr h="367472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коек, фактически развернутых и свернутых на ремонт,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614354"/>
                  </a:ext>
                </a:extLst>
              </a:tr>
              <a:tr h="367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конец отчетного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располо-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женных в сельской местности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средне-годовых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поступило пациентов,  всего,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поступивших (гр.6):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396043"/>
                  </a:ext>
                </a:extLst>
              </a:tr>
              <a:tr h="358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 старше трудоспо-собного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711766"/>
                  </a:ext>
                </a:extLst>
              </a:tr>
              <a:tr h="22048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129800"/>
                  </a:ext>
                </a:extLst>
              </a:tr>
              <a:tr h="220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561378"/>
                  </a:ext>
                </a:extLst>
              </a:tr>
              <a:tr h="220483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для взрослых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70" marR="65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4393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105AB69-6303-4C79-9F09-FFBD96F39C56}"/>
              </a:ext>
            </a:extLst>
          </p:cNvPr>
          <p:cNvSpPr/>
          <p:nvPr/>
        </p:nvSpPr>
        <p:spPr>
          <a:xfrm>
            <a:off x="947955" y="1701387"/>
            <a:ext cx="6367243" cy="578417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строке 6 «гинекологические для взрослых» показываются движение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пациенток и койки для производства абортов.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49A5ECE-8822-44D9-8CE9-81A645B63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572899"/>
              </p:ext>
            </p:extLst>
          </p:nvPr>
        </p:nvGraphicFramePr>
        <p:xfrm>
          <a:off x="847726" y="4397470"/>
          <a:ext cx="10296527" cy="1640696"/>
        </p:xfrm>
        <a:graphic>
          <a:graphicData uri="http://schemas.openxmlformats.org/drawingml/2006/table">
            <a:tbl>
              <a:tblPr firstRow="1" firstCol="1" bandRow="1"/>
              <a:tblGrid>
                <a:gridCol w="2582992">
                  <a:extLst>
                    <a:ext uri="{9D8B030D-6E8A-4147-A177-3AD203B41FA5}">
                      <a16:colId xmlns:a16="http://schemas.microsoft.com/office/drawing/2014/main" val="227911064"/>
                    </a:ext>
                  </a:extLst>
                </a:gridCol>
                <a:gridCol w="570936">
                  <a:extLst>
                    <a:ext uri="{9D8B030D-6E8A-4147-A177-3AD203B41FA5}">
                      <a16:colId xmlns:a16="http://schemas.microsoft.com/office/drawing/2014/main" val="1549816064"/>
                    </a:ext>
                  </a:extLst>
                </a:gridCol>
                <a:gridCol w="929903">
                  <a:extLst>
                    <a:ext uri="{9D8B030D-6E8A-4147-A177-3AD203B41FA5}">
                      <a16:colId xmlns:a16="http://schemas.microsoft.com/office/drawing/2014/main" val="969858518"/>
                    </a:ext>
                  </a:extLst>
                </a:gridCol>
                <a:gridCol w="929903">
                  <a:extLst>
                    <a:ext uri="{9D8B030D-6E8A-4147-A177-3AD203B41FA5}">
                      <a16:colId xmlns:a16="http://schemas.microsoft.com/office/drawing/2014/main" val="213262666"/>
                    </a:ext>
                  </a:extLst>
                </a:gridCol>
                <a:gridCol w="805872">
                  <a:extLst>
                    <a:ext uri="{9D8B030D-6E8A-4147-A177-3AD203B41FA5}">
                      <a16:colId xmlns:a16="http://schemas.microsoft.com/office/drawing/2014/main" val="38370045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1921647630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6386799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1268296189"/>
                    </a:ext>
                  </a:extLst>
                </a:gridCol>
                <a:gridCol w="930559">
                  <a:extLst>
                    <a:ext uri="{9D8B030D-6E8A-4147-A177-3AD203B41FA5}">
                      <a16:colId xmlns:a16="http://schemas.microsoft.com/office/drawing/2014/main" val="331572434"/>
                    </a:ext>
                  </a:extLst>
                </a:gridCol>
                <a:gridCol w="754685">
                  <a:extLst>
                    <a:ext uri="{9D8B030D-6E8A-4147-A177-3AD203B41FA5}">
                      <a16:colId xmlns:a16="http://schemas.microsoft.com/office/drawing/2014/main" val="2197817335"/>
                    </a:ext>
                  </a:extLst>
                </a:gridCol>
              </a:tblGrid>
              <a:tr h="140398"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Койко-дни закрытия на ремонт, койк.дн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936866"/>
                  </a:ext>
                </a:extLst>
              </a:tr>
              <a:tr h="279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выписано пациентов,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в дневные стационары  (всех </a:t>
                      </a:r>
                      <a:br>
                        <a:rPr lang="ru-RU" sz="10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умерло,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Проведено пациентами койко-дней, койк.дн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312537"/>
                  </a:ext>
                </a:extLst>
              </a:tr>
              <a:tr h="696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старше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трудоспо-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собного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старше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трудоспо-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собного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старше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трудоспо-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собного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808438"/>
                  </a:ext>
                </a:extLst>
              </a:tr>
              <a:tr h="15436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899555"/>
                  </a:ext>
                </a:extLst>
              </a:tr>
              <a:tr h="1852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577288"/>
                  </a:ext>
                </a:extLst>
              </a:tr>
              <a:tr h="185241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геронтологические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089" marR="660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13909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A65414-C111-4A74-9471-6174E675995D}"/>
              </a:ext>
            </a:extLst>
          </p:cNvPr>
          <p:cNvSpPr/>
          <p:nvPr/>
        </p:nvSpPr>
        <p:spPr>
          <a:xfrm>
            <a:off x="947956" y="3738020"/>
            <a:ext cx="8321880" cy="578417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12 «геронтологические» обязательно заполняются сведения по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графам 9, 11, 14, 16 «старше трудоспособного возраста» и не заполняется графа 8 «дети 0-17 лет».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7A3DBF0-D5FC-434C-8F05-932A4AEDE216}"/>
              </a:ext>
            </a:extLst>
          </p:cNvPr>
          <p:cNvCxnSpPr>
            <a:cxnSpLocks/>
          </p:cNvCxnSpPr>
          <p:nvPr/>
        </p:nvCxnSpPr>
        <p:spPr>
          <a:xfrm flipH="1">
            <a:off x="2905125" y="2354635"/>
            <a:ext cx="257175" cy="8752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2152644-C4A0-4348-8A77-95EF4BEFEEAB}"/>
              </a:ext>
            </a:extLst>
          </p:cNvPr>
          <p:cNvCxnSpPr>
            <a:cxnSpLocks/>
          </p:cNvCxnSpPr>
          <p:nvPr/>
        </p:nvCxnSpPr>
        <p:spPr>
          <a:xfrm flipH="1">
            <a:off x="2447927" y="4397470"/>
            <a:ext cx="457198" cy="155565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23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D1AF10-0FF9-436C-AC1E-85639D47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81" y="655608"/>
            <a:ext cx="10852030" cy="559854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4473EB-4C78-4430-839C-67731BCAEDE8}"/>
              </a:ext>
            </a:extLst>
          </p:cNvPr>
          <p:cNvSpPr/>
          <p:nvPr/>
        </p:nvSpPr>
        <p:spPr>
          <a:xfrm>
            <a:off x="5522554" y="2294626"/>
            <a:ext cx="5976457" cy="559818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пациентов на временно развернутых койках входит в итоговую строку 1, т.к. пациенты могут госпитализироваться на основной коечный фонд и далее переводится на временные койки и наоборот, госпитализироваться на временные койки, а далее на профильные. </a:t>
            </a:r>
          </a:p>
        </p:txBody>
      </p:sp>
    </p:spTree>
    <p:extLst>
      <p:ext uri="{BB962C8B-B14F-4D97-AF65-F5344CB8AC3E}">
        <p14:creationId xmlns:p14="http://schemas.microsoft.com/office/powerpoint/2010/main" val="1307053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57233A-9AF2-4B67-BCB6-0E7E66495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98" y="681487"/>
            <a:ext cx="10610491" cy="533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33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56DB7-0396-4DF5-B3D4-E7D83B05D0CF}"/>
              </a:ext>
            </a:extLst>
          </p:cNvPr>
          <p:cNvSpPr/>
          <p:nvPr/>
        </p:nvSpPr>
        <p:spPr>
          <a:xfrm>
            <a:off x="1019174" y="819834"/>
            <a:ext cx="102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3100. Коечный фонд и его использование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7CBF778-CDA2-45C7-8043-61283AB96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909901"/>
              </p:ext>
            </p:extLst>
          </p:nvPr>
        </p:nvGraphicFramePr>
        <p:xfrm>
          <a:off x="1019173" y="1362076"/>
          <a:ext cx="10096500" cy="4772028"/>
        </p:xfrm>
        <a:graphic>
          <a:graphicData uri="http://schemas.openxmlformats.org/drawingml/2006/table">
            <a:tbl>
              <a:tblPr firstRow="1" firstCol="1" bandRow="1"/>
              <a:tblGrid>
                <a:gridCol w="3240349">
                  <a:extLst>
                    <a:ext uri="{9D8B030D-6E8A-4147-A177-3AD203B41FA5}">
                      <a16:colId xmlns:a16="http://schemas.microsoft.com/office/drawing/2014/main" val="3202514881"/>
                    </a:ext>
                  </a:extLst>
                </a:gridCol>
                <a:gridCol w="468167">
                  <a:extLst>
                    <a:ext uri="{9D8B030D-6E8A-4147-A177-3AD203B41FA5}">
                      <a16:colId xmlns:a16="http://schemas.microsoft.com/office/drawing/2014/main" val="386146764"/>
                    </a:ext>
                  </a:extLst>
                </a:gridCol>
                <a:gridCol w="838361">
                  <a:extLst>
                    <a:ext uri="{9D8B030D-6E8A-4147-A177-3AD203B41FA5}">
                      <a16:colId xmlns:a16="http://schemas.microsoft.com/office/drawing/2014/main" val="1580273600"/>
                    </a:ext>
                  </a:extLst>
                </a:gridCol>
                <a:gridCol w="932389">
                  <a:extLst>
                    <a:ext uri="{9D8B030D-6E8A-4147-A177-3AD203B41FA5}">
                      <a16:colId xmlns:a16="http://schemas.microsoft.com/office/drawing/2014/main" val="769274516"/>
                    </a:ext>
                  </a:extLst>
                </a:gridCol>
                <a:gridCol w="932389">
                  <a:extLst>
                    <a:ext uri="{9D8B030D-6E8A-4147-A177-3AD203B41FA5}">
                      <a16:colId xmlns:a16="http://schemas.microsoft.com/office/drawing/2014/main" val="1510996423"/>
                    </a:ext>
                  </a:extLst>
                </a:gridCol>
                <a:gridCol w="840334">
                  <a:extLst>
                    <a:ext uri="{9D8B030D-6E8A-4147-A177-3AD203B41FA5}">
                      <a16:colId xmlns:a16="http://schemas.microsoft.com/office/drawing/2014/main" val="278242021"/>
                    </a:ext>
                  </a:extLst>
                </a:gridCol>
                <a:gridCol w="839677">
                  <a:extLst>
                    <a:ext uri="{9D8B030D-6E8A-4147-A177-3AD203B41FA5}">
                      <a16:colId xmlns:a16="http://schemas.microsoft.com/office/drawing/2014/main" val="2559154202"/>
                    </a:ext>
                  </a:extLst>
                </a:gridCol>
                <a:gridCol w="1025760">
                  <a:extLst>
                    <a:ext uri="{9D8B030D-6E8A-4147-A177-3AD203B41FA5}">
                      <a16:colId xmlns:a16="http://schemas.microsoft.com/office/drawing/2014/main" val="4190322520"/>
                    </a:ext>
                  </a:extLst>
                </a:gridCol>
                <a:gridCol w="979074">
                  <a:extLst>
                    <a:ext uri="{9D8B030D-6E8A-4147-A177-3AD203B41FA5}">
                      <a16:colId xmlns:a16="http://schemas.microsoft.com/office/drawing/2014/main" val="526983482"/>
                    </a:ext>
                  </a:extLst>
                </a:gridCol>
              </a:tblGrid>
              <a:tr h="386399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Профиль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коек, фактически развернутых и свернутых на ремонт, коек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отчетном году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773680"/>
                  </a:ext>
                </a:extLst>
              </a:tr>
              <a:tr h="386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конец отчетного года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располо-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женных в сельской местности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средне-годовых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поступило пациентов,  всего,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поступивших (гр.6):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21911"/>
                  </a:ext>
                </a:extLst>
              </a:tr>
              <a:tr h="772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 старше трудоспо-собного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54056"/>
                  </a:ext>
                </a:extLst>
              </a:tr>
              <a:tr h="231838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290218"/>
                  </a:ext>
                </a:extLst>
              </a:tr>
              <a:tr h="231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727172"/>
                  </a:ext>
                </a:extLst>
              </a:tr>
              <a:tr h="212520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кардиологические для взрослых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319833"/>
                  </a:ext>
                </a:extLst>
              </a:tr>
              <a:tr h="425039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них:</a:t>
                      </a:r>
                    </a:p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кардиологические интенсивной терапии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19.1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774961"/>
                  </a:ext>
                </a:extLst>
              </a:tr>
              <a:tr h="425039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кардиологические для больных с острым</a:t>
                      </a:r>
                    </a:p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инфарктом миокарда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19.2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843356"/>
                  </a:ext>
                </a:extLst>
              </a:tr>
              <a:tr h="212520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кардиологические для детей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3903"/>
                  </a:ext>
                </a:extLst>
              </a:tr>
              <a:tr h="212520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наркологические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236661"/>
                  </a:ext>
                </a:extLst>
              </a:tr>
              <a:tr h="212520">
                <a:tc>
                  <a:txBody>
                    <a:bodyPr/>
                    <a:lstStyle/>
                    <a:p>
                      <a:pPr marL="18034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для детей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21.1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289543"/>
                  </a:ext>
                </a:extLst>
              </a:tr>
              <a:tr h="212520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неврологические для взрослых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054230"/>
                  </a:ext>
                </a:extLst>
              </a:tr>
              <a:tr h="637559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них: </a:t>
                      </a:r>
                    </a:p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неврологические для больных с острыми</a:t>
                      </a:r>
                    </a:p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нарушениями мозгового кровообращения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22.1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221879"/>
                  </a:ext>
                </a:extLst>
              </a:tr>
              <a:tr h="212520"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неврологические интенсивной терапии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22.2</a:t>
                      </a: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174" marR="68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98766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E37701-F289-4150-B1BA-B2BE5FE60E52}"/>
              </a:ext>
            </a:extLst>
          </p:cNvPr>
          <p:cNvSpPr/>
          <p:nvPr/>
        </p:nvSpPr>
        <p:spPr>
          <a:xfrm>
            <a:off x="4962524" y="3429000"/>
            <a:ext cx="5976457" cy="233362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19 «кардиологические для взрослых» может быть больше суммы строк 19.1 «кардиологические интенсивной терапии» + 19.2 «кардиологические для больных с острым инфарктом миокарда» за счет кардиологических коек для взрослых.</a:t>
            </a: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22 «неврологические для взрослых» может быть больше суммы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 22.1 «неврологические для больных с острыми нарушениями мозгового кровообращения» + 22.2 «неврологические интенсивной терапии» за счет неврологических коек для взрослых.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56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7204</TotalTime>
  <Words>3838</Words>
  <Application>Microsoft Office PowerPoint</Application>
  <PresentationFormat>Широкоэкранный</PresentationFormat>
  <Paragraphs>1284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Garamond</vt:lpstr>
      <vt:lpstr>Times New Roman</vt:lpstr>
      <vt:lpstr>Натуральные материалы</vt:lpstr>
      <vt:lpstr>Форма № 30 «Сведения о деятельности медицинской организации»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№ 30 «Сведения о деятельности медицинской организации»</dc:title>
  <dc:creator>Пользователь</dc:creator>
  <cp:lastModifiedBy>Пользователь</cp:lastModifiedBy>
  <cp:revision>63</cp:revision>
  <dcterms:created xsi:type="dcterms:W3CDTF">2023-10-13T09:05:10Z</dcterms:created>
  <dcterms:modified xsi:type="dcterms:W3CDTF">2025-01-13T06:44:05Z</dcterms:modified>
</cp:coreProperties>
</file>