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1" r:id="rId1"/>
  </p:sldMasterIdLst>
  <p:sldIdLst>
    <p:sldId id="256" r:id="rId2"/>
    <p:sldId id="259" r:id="rId3"/>
    <p:sldId id="275" r:id="rId4"/>
    <p:sldId id="276" r:id="rId5"/>
    <p:sldId id="277" r:id="rId6"/>
    <p:sldId id="278" r:id="rId7"/>
    <p:sldId id="279" r:id="rId8"/>
    <p:sldId id="280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CC"/>
    <a:srgbClr val="FFCCCC"/>
    <a:srgbClr val="FF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B262C5D-39B9-4571-81C5-A17F62B63EA4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07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47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930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910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300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334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183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417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01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40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12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87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15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2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49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35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2C5D-39B9-4571-81C5-A17F62B63EA4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4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262C5D-39B9-4571-81C5-A17F62B63EA4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EB7868-A178-4BD3-8ED2-72970488F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18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8A1C5-C859-4479-86B7-95210D8368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Форма № 30 «Сведения о медицинской организации»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9083E7-87DD-4C7F-A89F-0A5E6EEA3E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Раздел </a:t>
            </a:r>
            <a:r>
              <a:rPr lang="en-US" dirty="0"/>
              <a:t>I</a:t>
            </a:r>
            <a:r>
              <a:rPr lang="ru-RU" dirty="0"/>
              <a:t> «Кабинеты, отделения, подразделения»</a:t>
            </a:r>
          </a:p>
        </p:txBody>
      </p:sp>
    </p:spTree>
    <p:extLst>
      <p:ext uri="{BB962C8B-B14F-4D97-AF65-F5344CB8AC3E}">
        <p14:creationId xmlns:p14="http://schemas.microsoft.com/office/powerpoint/2010/main" val="2110164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2CD3D38-5366-47CE-8010-09818CD87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56934"/>
              </p:ext>
            </p:extLst>
          </p:nvPr>
        </p:nvGraphicFramePr>
        <p:xfrm>
          <a:off x="979627" y="1041518"/>
          <a:ext cx="8353611" cy="4602762"/>
        </p:xfrm>
        <a:graphic>
          <a:graphicData uri="http://schemas.openxmlformats.org/drawingml/2006/table">
            <a:tbl>
              <a:tblPr firstRow="1" firstCol="1" bandRow="1"/>
              <a:tblGrid>
                <a:gridCol w="4020212">
                  <a:extLst>
                    <a:ext uri="{9D8B030D-6E8A-4147-A177-3AD203B41FA5}">
                      <a16:colId xmlns:a16="http://schemas.microsoft.com/office/drawing/2014/main" val="2747817053"/>
                    </a:ext>
                  </a:extLst>
                </a:gridCol>
                <a:gridCol w="1140649">
                  <a:extLst>
                    <a:ext uri="{9D8B030D-6E8A-4147-A177-3AD203B41FA5}">
                      <a16:colId xmlns:a16="http://schemas.microsoft.com/office/drawing/2014/main" val="157461567"/>
                    </a:ext>
                  </a:extLst>
                </a:gridCol>
                <a:gridCol w="1027494">
                  <a:extLst>
                    <a:ext uri="{9D8B030D-6E8A-4147-A177-3AD203B41FA5}">
                      <a16:colId xmlns:a16="http://schemas.microsoft.com/office/drawing/2014/main" val="3736308791"/>
                    </a:ext>
                  </a:extLst>
                </a:gridCol>
                <a:gridCol w="938946">
                  <a:extLst>
                    <a:ext uri="{9D8B030D-6E8A-4147-A177-3AD203B41FA5}">
                      <a16:colId xmlns:a16="http://schemas.microsoft.com/office/drawing/2014/main" val="3502946604"/>
                    </a:ext>
                  </a:extLst>
                </a:gridCol>
                <a:gridCol w="1226310">
                  <a:extLst>
                    <a:ext uri="{9D8B030D-6E8A-4147-A177-3AD203B41FA5}">
                      <a16:colId xmlns:a16="http://schemas.microsoft.com/office/drawing/2014/main" val="693858308"/>
                    </a:ext>
                  </a:extLst>
                </a:gridCol>
              </a:tblGrid>
              <a:tr h="86019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0482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384293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Лечебной физкультуры для взрослых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71867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Лечебной физкультуры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592954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Лечебно-трудовые мастерские, всего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4269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для пациентов, больных психическими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расстройствами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215208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для пациентов, больных наркологическими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заболеваниями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267010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для пациентов, больных туберкулезом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66250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Логопедические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056951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из них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315461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Магнитно-резонансной томографии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134720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Маммографические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отделения (кабинеты)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059781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Мануальной терапии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011578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Медицинской профилактики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82982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Медицинского психолога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133440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Медицинского психолога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774586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Межмуниципальные центры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281035"/>
                  </a:ext>
                </a:extLst>
              </a:tr>
              <a:tr h="294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Методические кабинеты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829314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Молочные кухни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353670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Наркологические амбулаторные реабилитационные центры (отделения, кабинеты)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654500"/>
                  </a:ext>
                </a:extLst>
              </a:tr>
            </a:tbl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E2FFD76-71DE-4883-A23A-893DC8B83DE4}"/>
              </a:ext>
            </a:extLst>
          </p:cNvPr>
          <p:cNvSpPr/>
          <p:nvPr/>
        </p:nvSpPr>
        <p:spPr>
          <a:xfrm>
            <a:off x="6635692" y="3162650"/>
            <a:ext cx="4576681" cy="8724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«Медицинской профилактики» заполняют в том случае, если ведется профилактическая работа с пациентами (заполняется таблица 4809 «Деятельность по медицинской профилактике»)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22790E8-EABE-41E7-BAEA-5A7AFECF5113}"/>
              </a:ext>
            </a:extLst>
          </p:cNvPr>
          <p:cNvSpPr/>
          <p:nvPr/>
        </p:nvSpPr>
        <p:spPr>
          <a:xfrm>
            <a:off x="6837028" y="4924338"/>
            <a:ext cx="4375345" cy="8921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Число реабилитационных центров, имеющих в своем составе амбулаторные отделения, подразделения, кабинеты, осуществляющие реабилитационную помощь пациентам НАРКОЛОГИЧЕСКОГО профиля</a:t>
            </a:r>
          </a:p>
        </p:txBody>
      </p:sp>
    </p:spTree>
    <p:extLst>
      <p:ext uri="{BB962C8B-B14F-4D97-AF65-F5344CB8AC3E}">
        <p14:creationId xmlns:p14="http://schemas.microsoft.com/office/powerpoint/2010/main" val="195522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BACCBBB-1EB9-4384-8570-0A7A40E16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986773"/>
              </p:ext>
            </p:extLst>
          </p:nvPr>
        </p:nvGraphicFramePr>
        <p:xfrm>
          <a:off x="946071" y="1384419"/>
          <a:ext cx="7727910" cy="2006714"/>
        </p:xfrm>
        <a:graphic>
          <a:graphicData uri="http://schemas.openxmlformats.org/drawingml/2006/table">
            <a:tbl>
              <a:tblPr firstRow="1" firstCol="1" bandRow="1"/>
              <a:tblGrid>
                <a:gridCol w="4438393">
                  <a:extLst>
                    <a:ext uri="{9D8B030D-6E8A-4147-A177-3AD203B41FA5}">
                      <a16:colId xmlns:a16="http://schemas.microsoft.com/office/drawing/2014/main" val="1061927220"/>
                    </a:ext>
                  </a:extLst>
                </a:gridCol>
                <a:gridCol w="585497">
                  <a:extLst>
                    <a:ext uri="{9D8B030D-6E8A-4147-A177-3AD203B41FA5}">
                      <a16:colId xmlns:a16="http://schemas.microsoft.com/office/drawing/2014/main" val="2295767947"/>
                    </a:ext>
                  </a:extLst>
                </a:gridCol>
                <a:gridCol w="1000224">
                  <a:extLst>
                    <a:ext uri="{9D8B030D-6E8A-4147-A177-3AD203B41FA5}">
                      <a16:colId xmlns:a16="http://schemas.microsoft.com/office/drawing/2014/main" val="748417324"/>
                    </a:ext>
                  </a:extLst>
                </a:gridCol>
                <a:gridCol w="1011587">
                  <a:extLst>
                    <a:ext uri="{9D8B030D-6E8A-4147-A177-3AD203B41FA5}">
                      <a16:colId xmlns:a16="http://schemas.microsoft.com/office/drawing/2014/main" val="330594130"/>
                    </a:ext>
                  </a:extLst>
                </a:gridCol>
                <a:gridCol w="692209">
                  <a:extLst>
                    <a:ext uri="{9D8B030D-6E8A-4147-A177-3AD203B41FA5}">
                      <a16:colId xmlns:a16="http://schemas.microsoft.com/office/drawing/2014/main" val="3821129490"/>
                    </a:ext>
                  </a:extLst>
                </a:gridCol>
              </a:tblGrid>
              <a:tr h="1070248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798999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433329"/>
                  </a:ext>
                </a:extLst>
              </a:tr>
              <a:tr h="160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паллиативной помощи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138803"/>
                  </a:ext>
                </a:extLst>
              </a:tr>
              <a:tr h="160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охраны здоровья семьи и репродукции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707723"/>
                  </a:ext>
                </a:extLst>
              </a:tr>
              <a:tr h="160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(отделения, кабинеты) медико-социальной поддержки (помощи)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781439"/>
                  </a:ext>
                </a:extLst>
              </a:tr>
              <a:tr h="321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для беременных женщин, оказавшихся в трудной жизненной ситуации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134.1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66080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D89123-741F-4C9B-BF87-CEA0FB737529}"/>
              </a:ext>
            </a:extLst>
          </p:cNvPr>
          <p:cNvSpPr/>
          <p:nvPr/>
        </p:nvSpPr>
        <p:spPr>
          <a:xfrm>
            <a:off x="946071" y="845810"/>
            <a:ext cx="772791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tabLst>
                <a:tab pos="4140835" algn="l"/>
              </a:tabLs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Кабинеты, отделения, подразделения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(1001)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       	 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Код по ОКЕИ: единица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642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630CE36-1798-45C0-8922-A6BAA8527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905793"/>
              </p:ext>
            </p:extLst>
          </p:nvPr>
        </p:nvGraphicFramePr>
        <p:xfrm>
          <a:off x="1012424" y="3929742"/>
          <a:ext cx="7217176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4392538">
                  <a:extLst>
                    <a:ext uri="{9D8B030D-6E8A-4147-A177-3AD203B41FA5}">
                      <a16:colId xmlns:a16="http://schemas.microsoft.com/office/drawing/2014/main" val="3781943455"/>
                    </a:ext>
                  </a:extLst>
                </a:gridCol>
                <a:gridCol w="598206">
                  <a:extLst>
                    <a:ext uri="{9D8B030D-6E8A-4147-A177-3AD203B41FA5}">
                      <a16:colId xmlns:a16="http://schemas.microsoft.com/office/drawing/2014/main" val="3750502143"/>
                    </a:ext>
                  </a:extLst>
                </a:gridCol>
                <a:gridCol w="717846">
                  <a:extLst>
                    <a:ext uri="{9D8B030D-6E8A-4147-A177-3AD203B41FA5}">
                      <a16:colId xmlns:a16="http://schemas.microsoft.com/office/drawing/2014/main" val="3181086005"/>
                    </a:ext>
                  </a:extLst>
                </a:gridCol>
                <a:gridCol w="649481">
                  <a:extLst>
                    <a:ext uri="{9D8B030D-6E8A-4147-A177-3AD203B41FA5}">
                      <a16:colId xmlns:a16="http://schemas.microsoft.com/office/drawing/2014/main" val="2579588223"/>
                    </a:ext>
                  </a:extLst>
                </a:gridCol>
                <a:gridCol w="859105">
                  <a:extLst>
                    <a:ext uri="{9D8B030D-6E8A-4147-A177-3AD203B41FA5}">
                      <a16:colId xmlns:a16="http://schemas.microsoft.com/office/drawing/2014/main" val="411747043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Должности и физические лица центров (отделений) медико-социальной поддержки беременных женщин, оказавшихся в трудной жизненной ситуации (из табл. 1100)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штатных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физических лиц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830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9042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Всего, в том числе: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737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врачи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755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в том числе: акушер-гинеколог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300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психотерапевт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842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специалисты с высшим немедицинским образованием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787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в том числе: медицинский психолог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911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средний медицинский персонал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309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в том числе: медицинская сестра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75509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02455C2-5A9E-4C51-AC61-775C6B222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071" y="3600900"/>
            <a:ext cx="689025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(1110)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Коды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642;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EB62A1D-1169-4800-9612-6516E7292CEA}"/>
              </a:ext>
            </a:extLst>
          </p:cNvPr>
          <p:cNvSpPr/>
          <p:nvPr/>
        </p:nvSpPr>
        <p:spPr>
          <a:xfrm>
            <a:off x="7554146" y="2928258"/>
            <a:ext cx="2956845" cy="26180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Если в таблице 1001 стр. 134.1 указываются организованные центры (отделения), то в таблице 1110 указываются штаты организованных подразделений</a:t>
            </a:r>
          </a:p>
        </p:txBody>
      </p:sp>
    </p:spTree>
    <p:extLst>
      <p:ext uri="{BB962C8B-B14F-4D97-AF65-F5344CB8AC3E}">
        <p14:creationId xmlns:p14="http://schemas.microsoft.com/office/powerpoint/2010/main" val="1236590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318FAAF-0CA8-422F-A139-13FA1D709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586124"/>
              </p:ext>
            </p:extLst>
          </p:nvPr>
        </p:nvGraphicFramePr>
        <p:xfrm>
          <a:off x="906844" y="1085093"/>
          <a:ext cx="8633399" cy="1666496"/>
        </p:xfrm>
        <a:graphic>
          <a:graphicData uri="http://schemas.openxmlformats.org/drawingml/2006/table">
            <a:tbl>
              <a:tblPr firstRow="1" firstCol="1" bandRow="1"/>
              <a:tblGrid>
                <a:gridCol w="4712109">
                  <a:extLst>
                    <a:ext uri="{9D8B030D-6E8A-4147-A177-3AD203B41FA5}">
                      <a16:colId xmlns:a16="http://schemas.microsoft.com/office/drawing/2014/main" val="1350853307"/>
                    </a:ext>
                  </a:extLst>
                </a:gridCol>
                <a:gridCol w="621605">
                  <a:extLst>
                    <a:ext uri="{9D8B030D-6E8A-4147-A177-3AD203B41FA5}">
                      <a16:colId xmlns:a16="http://schemas.microsoft.com/office/drawing/2014/main" val="279532790"/>
                    </a:ext>
                  </a:extLst>
                </a:gridCol>
                <a:gridCol w="1061908">
                  <a:extLst>
                    <a:ext uri="{9D8B030D-6E8A-4147-A177-3AD203B41FA5}">
                      <a16:colId xmlns:a16="http://schemas.microsoft.com/office/drawing/2014/main" val="3944950834"/>
                    </a:ext>
                  </a:extLst>
                </a:gridCol>
                <a:gridCol w="1396917">
                  <a:extLst>
                    <a:ext uri="{9D8B030D-6E8A-4147-A177-3AD203B41FA5}">
                      <a16:colId xmlns:a16="http://schemas.microsoft.com/office/drawing/2014/main" val="3553911981"/>
                    </a:ext>
                  </a:extLst>
                </a:gridCol>
                <a:gridCol w="840860">
                  <a:extLst>
                    <a:ext uri="{9D8B030D-6E8A-4147-A177-3AD203B41FA5}">
                      <a16:colId xmlns:a16="http://schemas.microsoft.com/office/drawing/2014/main" val="17706201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435106"/>
                  </a:ext>
                </a:extLst>
              </a:tr>
              <a:tr h="5487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381192"/>
                  </a:ext>
                </a:extLst>
              </a:tr>
              <a:tr h="199659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Дистанционно-диагностические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кабинеты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218244"/>
                  </a:ext>
                </a:extLst>
              </a:tr>
              <a:tr h="23272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Методические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кабинеты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386702"/>
                  </a:ext>
                </a:extLst>
              </a:tr>
              <a:tr h="21811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Смотровые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кабинеты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090318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9DA240E-ED80-4AAF-858B-84553B67F51D}"/>
              </a:ext>
            </a:extLst>
          </p:cNvPr>
          <p:cNvSpPr/>
          <p:nvPr/>
        </p:nvSpPr>
        <p:spPr>
          <a:xfrm>
            <a:off x="1803633" y="3003259"/>
            <a:ext cx="7795333" cy="42574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Если в наименовании прописано, что это </a:t>
            </a:r>
            <a:r>
              <a:rPr lang="ru-RU" sz="1400" b="1" dirty="0">
                <a:solidFill>
                  <a:schemeClr val="tx1"/>
                </a:solidFill>
                <a:highlight>
                  <a:srgbClr val="FFFF00"/>
                </a:highlight>
              </a:rPr>
              <a:t>кабинет</a:t>
            </a:r>
            <a:r>
              <a:rPr lang="ru-RU" sz="1400" b="1" dirty="0">
                <a:solidFill>
                  <a:schemeClr val="tx1"/>
                </a:solidFill>
              </a:rPr>
              <a:t>, то 4 графа не заполняется! </a:t>
            </a:r>
          </a:p>
        </p:txBody>
      </p:sp>
    </p:spTree>
    <p:extLst>
      <p:ext uri="{BB962C8B-B14F-4D97-AF65-F5344CB8AC3E}">
        <p14:creationId xmlns:p14="http://schemas.microsoft.com/office/powerpoint/2010/main" val="149943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7EA4057-E057-4365-BAD1-1984EA9AD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727255"/>
              </p:ext>
            </p:extLst>
          </p:nvPr>
        </p:nvGraphicFramePr>
        <p:xfrm>
          <a:off x="962849" y="715527"/>
          <a:ext cx="9087162" cy="5126082"/>
        </p:xfrm>
        <a:graphic>
          <a:graphicData uri="http://schemas.openxmlformats.org/drawingml/2006/table">
            <a:tbl>
              <a:tblPr firstRow="1" firstCol="1" bandRow="1"/>
              <a:tblGrid>
                <a:gridCol w="4559401">
                  <a:extLst>
                    <a:ext uri="{9D8B030D-6E8A-4147-A177-3AD203B41FA5}">
                      <a16:colId xmlns:a16="http://schemas.microsoft.com/office/drawing/2014/main" val="813579535"/>
                    </a:ext>
                  </a:extLst>
                </a:gridCol>
                <a:gridCol w="601460">
                  <a:extLst>
                    <a:ext uri="{9D8B030D-6E8A-4147-A177-3AD203B41FA5}">
                      <a16:colId xmlns:a16="http://schemas.microsoft.com/office/drawing/2014/main" val="779603991"/>
                    </a:ext>
                  </a:extLst>
                </a:gridCol>
                <a:gridCol w="1636107">
                  <a:extLst>
                    <a:ext uri="{9D8B030D-6E8A-4147-A177-3AD203B41FA5}">
                      <a16:colId xmlns:a16="http://schemas.microsoft.com/office/drawing/2014/main" val="4230041205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182108927"/>
                    </a:ext>
                  </a:extLst>
                </a:gridCol>
                <a:gridCol w="1577130">
                  <a:extLst>
                    <a:ext uri="{9D8B030D-6E8A-4147-A177-3AD203B41FA5}">
                      <a16:colId xmlns:a16="http://schemas.microsoft.com/office/drawing/2014/main" val="4269620896"/>
                    </a:ext>
                  </a:extLst>
                </a:gridCol>
              </a:tblGrid>
              <a:tr h="86019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72094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633731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Амбулатории (включая передвижные)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654733"/>
                  </a:ext>
                </a:extLst>
              </a:tr>
              <a:tr h="19795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Аптеки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043732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Дневные стационары для взрослых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76584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Дневные стационары для детей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306267"/>
                  </a:ext>
                </a:extLst>
              </a:tr>
              <a:tr h="61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Домовые хозяйства, на которые возложены функции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оказанию первой помощи (ДХПП)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264867"/>
                  </a:ext>
                </a:extLst>
              </a:tr>
              <a:tr h="139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Женские консультации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801049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из них: имеющие в своем составе дневные стационары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17268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Здравпункты врачебные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529384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Здравпункты фельдшерские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74635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Информационно-аналитические отделы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89660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Клинико-диагностические центры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01457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участвующие в создании и тиражировании «Новой модели медицинской организации»            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525072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Консультативно-диагностические центры для детей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410977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участвующие в создании и тиражировании «Новой модели медицинской организации»            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373704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с современной инфраструктурой оказания медицинской помощи детям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328578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Консультативно-оздоровительные отделы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94352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Лаборатории, всего, из них: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7020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зуботехнические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457355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клинико-диагностические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00229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25209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централизованные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56665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микробиологические (бактериологические)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35672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21590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из них централизованные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33.3.1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105948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патологоанатомические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274150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из них централизованные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33.4.1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388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020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FF371D5-044E-467A-9E4F-D5258DCCC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372070"/>
              </p:ext>
            </p:extLst>
          </p:nvPr>
        </p:nvGraphicFramePr>
        <p:xfrm>
          <a:off x="962849" y="715527"/>
          <a:ext cx="9087162" cy="5208505"/>
        </p:xfrm>
        <a:graphic>
          <a:graphicData uri="http://schemas.openxmlformats.org/drawingml/2006/table">
            <a:tbl>
              <a:tblPr firstRow="1" firstCol="1" bandRow="1"/>
              <a:tblGrid>
                <a:gridCol w="4716498">
                  <a:extLst>
                    <a:ext uri="{9D8B030D-6E8A-4147-A177-3AD203B41FA5}">
                      <a16:colId xmlns:a16="http://schemas.microsoft.com/office/drawing/2014/main" val="813579535"/>
                    </a:ext>
                  </a:extLst>
                </a:gridCol>
                <a:gridCol w="587229">
                  <a:extLst>
                    <a:ext uri="{9D8B030D-6E8A-4147-A177-3AD203B41FA5}">
                      <a16:colId xmlns:a16="http://schemas.microsoft.com/office/drawing/2014/main" val="779603991"/>
                    </a:ext>
                  </a:extLst>
                </a:gridCol>
                <a:gridCol w="1493241">
                  <a:extLst>
                    <a:ext uri="{9D8B030D-6E8A-4147-A177-3AD203B41FA5}">
                      <a16:colId xmlns:a16="http://schemas.microsoft.com/office/drawing/2014/main" val="4230041205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182108927"/>
                    </a:ext>
                  </a:extLst>
                </a:gridCol>
                <a:gridCol w="1577130">
                  <a:extLst>
                    <a:ext uri="{9D8B030D-6E8A-4147-A177-3AD203B41FA5}">
                      <a16:colId xmlns:a16="http://schemas.microsoft.com/office/drawing/2014/main" val="4269620896"/>
                    </a:ext>
                  </a:extLst>
                </a:gridCol>
              </a:tblGrid>
              <a:tr h="86019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72094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633731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радиоизотопной диагностики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654733"/>
                  </a:ext>
                </a:extLst>
              </a:tr>
              <a:tr h="197955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спектральные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043732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судебно-медицинские молекулярно-генетические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76584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химико-токсикологические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306267"/>
                  </a:ext>
                </a:extLst>
              </a:tr>
              <a:tr h="61181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цитологические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264867"/>
                  </a:ext>
                </a:extLst>
              </a:tr>
              <a:tr h="139587">
                <a:tc>
                  <a:txBody>
                    <a:bodyPr/>
                    <a:lstStyle/>
                    <a:p>
                      <a:pPr marL="21590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из них централизованные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33.9.1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801049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Лечебно-трудовые мастерские, всего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17268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для пациентов, больных психическими  расстройствами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529384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для пациентов, больных наркологическими  заболеваниями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74635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для пациентов, больных туберкулезом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89660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Межмуниципальные центры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01457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Молочные кухни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525072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Отделы анализа и прогнозирования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410977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Отделы обработки медико-статистической информации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373704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Отделы программного обеспечения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328578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Отделы сетевых технологий и защиты информации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94352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Отделения медико-криминалистические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7020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Отделения мониторинга здоровья населения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457355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Отделения скорой медицинской помощи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00229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Отделения скорой медицинской помощи (стационарные)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56665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Патологоанатомические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35672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из них централизованные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80.1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71373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в составе: патологоанатомических бюро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24127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бюро судебно-медицинской экспертизы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80.3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105948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Переливания крови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274150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Перинатальные центры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388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15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1422FCB-42FE-4B40-A699-87FCEC067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028046"/>
              </p:ext>
            </p:extLst>
          </p:nvPr>
        </p:nvGraphicFramePr>
        <p:xfrm>
          <a:off x="962849" y="715527"/>
          <a:ext cx="9087162" cy="5345830"/>
        </p:xfrm>
        <a:graphic>
          <a:graphicData uri="http://schemas.openxmlformats.org/drawingml/2006/table">
            <a:tbl>
              <a:tblPr firstRow="1" firstCol="1" bandRow="1"/>
              <a:tblGrid>
                <a:gridCol w="4716498">
                  <a:extLst>
                    <a:ext uri="{9D8B030D-6E8A-4147-A177-3AD203B41FA5}">
                      <a16:colId xmlns:a16="http://schemas.microsoft.com/office/drawing/2014/main" val="813579535"/>
                    </a:ext>
                  </a:extLst>
                </a:gridCol>
                <a:gridCol w="587229">
                  <a:extLst>
                    <a:ext uri="{9D8B030D-6E8A-4147-A177-3AD203B41FA5}">
                      <a16:colId xmlns:a16="http://schemas.microsoft.com/office/drawing/2014/main" val="779603991"/>
                    </a:ext>
                  </a:extLst>
                </a:gridCol>
                <a:gridCol w="1493241">
                  <a:extLst>
                    <a:ext uri="{9D8B030D-6E8A-4147-A177-3AD203B41FA5}">
                      <a16:colId xmlns:a16="http://schemas.microsoft.com/office/drawing/2014/main" val="4230041205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182108927"/>
                    </a:ext>
                  </a:extLst>
                </a:gridCol>
                <a:gridCol w="1577130">
                  <a:extLst>
                    <a:ext uri="{9D8B030D-6E8A-4147-A177-3AD203B41FA5}">
                      <a16:colId xmlns:a16="http://schemas.microsoft.com/office/drawing/2014/main" val="4269620896"/>
                    </a:ext>
                  </a:extLst>
                </a:gridCol>
              </a:tblGrid>
              <a:tr h="86019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72094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633731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Поликлиники (поликлинические отделения)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654733"/>
                  </a:ext>
                </a:extLst>
              </a:tr>
              <a:tr h="197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участвующие в создании и тиражировании «Новой модели медицинской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организации»            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84.1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043732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Пункты сбора грудного молока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76584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Санаторно-курортные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306267"/>
                  </a:ext>
                </a:extLst>
              </a:tr>
              <a:tr h="61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для детей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102.1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264867"/>
                  </a:ext>
                </a:extLst>
              </a:tr>
              <a:tr h="139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Участковые больницы в составе медицинской организации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801049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Фельдшерско-акушерские пункты (включая передвижные)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17268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Фельдшерские пункты (включая передвижные)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529384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Фельдшерские пункты наркологические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74635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амбулаторной онкологической помощи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89660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амбулаторной хирургии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01457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(отделения)  вспомогательных репродуктивных технологий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525072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врача общей практики (семейного врача)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410977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гериатрические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373704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здоровья для взрослых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328578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здоровья для детей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94352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медицины катастроф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7020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медицинской реабилитации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457355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из них для детей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131.1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00229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паллиативной помощи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56665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охраны здоровья семьи и репродукции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35672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профилактики и борьбы со СПИДом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71373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профилактики остеопороза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241276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профпатологии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105948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Челюстно-лицевой хирургии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Не заполняется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274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630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8B7C1FE-DA26-49A7-A5EA-49E0DFF1C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281201"/>
              </p:ext>
            </p:extLst>
          </p:nvPr>
        </p:nvGraphicFramePr>
        <p:xfrm>
          <a:off x="1006853" y="5045227"/>
          <a:ext cx="9077184" cy="1003336"/>
        </p:xfrm>
        <a:graphic>
          <a:graphicData uri="http://schemas.openxmlformats.org/drawingml/2006/table">
            <a:tbl>
              <a:tblPr firstRow="1" firstCol="1" bandRow="1"/>
              <a:tblGrid>
                <a:gridCol w="4479546">
                  <a:extLst>
                    <a:ext uri="{9D8B030D-6E8A-4147-A177-3AD203B41FA5}">
                      <a16:colId xmlns:a16="http://schemas.microsoft.com/office/drawing/2014/main" val="1358897294"/>
                    </a:ext>
                  </a:extLst>
                </a:gridCol>
                <a:gridCol w="700755">
                  <a:extLst>
                    <a:ext uri="{9D8B030D-6E8A-4147-A177-3AD203B41FA5}">
                      <a16:colId xmlns:a16="http://schemas.microsoft.com/office/drawing/2014/main" val="1907725410"/>
                    </a:ext>
                  </a:extLst>
                </a:gridCol>
                <a:gridCol w="828942">
                  <a:extLst>
                    <a:ext uri="{9D8B030D-6E8A-4147-A177-3AD203B41FA5}">
                      <a16:colId xmlns:a16="http://schemas.microsoft.com/office/drawing/2014/main" val="1269748930"/>
                    </a:ext>
                  </a:extLst>
                </a:gridCol>
                <a:gridCol w="1145137">
                  <a:extLst>
                    <a:ext uri="{9D8B030D-6E8A-4147-A177-3AD203B41FA5}">
                      <a16:colId xmlns:a16="http://schemas.microsoft.com/office/drawing/2014/main" val="2076105790"/>
                    </a:ext>
                  </a:extLst>
                </a:gridCol>
                <a:gridCol w="1922804">
                  <a:extLst>
                    <a:ext uri="{9D8B030D-6E8A-4147-A177-3AD203B41FA5}">
                      <a16:colId xmlns:a16="http://schemas.microsoft.com/office/drawing/2014/main" val="20230032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 врачам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пациентов, получивших химиотерапию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976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106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амбулаторной онкологической помощи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166845"/>
                  </a:ext>
                </a:extLst>
              </a:tr>
              <a:tr h="210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из них самостоятельные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025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FFCC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Отделения (кабинеты) амбулаторной онкологической помощи</a:t>
                      </a:r>
                      <a:endParaRPr lang="ru-RU" sz="1200" dirty="0">
                        <a:effectLst/>
                        <a:highlight>
                          <a:srgbClr val="FFCC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CC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highlight>
                          <a:srgbClr val="FFCC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highlight>
                            <a:srgbClr val="FFCC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highlight>
                          <a:srgbClr val="FFCC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FFCC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highlight>
                          <a:srgbClr val="FFCC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FFCC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highlight>
                          <a:srgbClr val="FFCC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15584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4720D5EF-96B4-41E4-9902-5BAAA17D1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780" y="4544293"/>
            <a:ext cx="906764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2.1. Центры (отделения, кабинеты) амбулаторной онкологической помощи</a:t>
            </a:r>
            <a:endParaRPr lang="ru-RU" altLang="ru-RU" sz="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(1002)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Коды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642; человек –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F445525-625F-4E0C-BFF8-93B8CE74E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25906"/>
              </p:ext>
            </p:extLst>
          </p:nvPr>
        </p:nvGraphicFramePr>
        <p:xfrm>
          <a:off x="1002081" y="1576011"/>
          <a:ext cx="9030682" cy="1727354"/>
        </p:xfrm>
        <a:graphic>
          <a:graphicData uri="http://schemas.openxmlformats.org/drawingml/2006/table">
            <a:tbl>
              <a:tblPr firstRow="1" firstCol="1" bandRow="1"/>
              <a:tblGrid>
                <a:gridCol w="5171154">
                  <a:extLst>
                    <a:ext uri="{9D8B030D-6E8A-4147-A177-3AD203B41FA5}">
                      <a16:colId xmlns:a16="http://schemas.microsoft.com/office/drawing/2014/main" val="1988440133"/>
                    </a:ext>
                  </a:extLst>
                </a:gridCol>
                <a:gridCol w="581715">
                  <a:extLst>
                    <a:ext uri="{9D8B030D-6E8A-4147-A177-3AD203B41FA5}">
                      <a16:colId xmlns:a16="http://schemas.microsoft.com/office/drawing/2014/main" val="1234130155"/>
                    </a:ext>
                  </a:extLst>
                </a:gridCol>
                <a:gridCol w="1226822">
                  <a:extLst>
                    <a:ext uri="{9D8B030D-6E8A-4147-A177-3AD203B41FA5}">
                      <a16:colId xmlns:a16="http://schemas.microsoft.com/office/drawing/2014/main" val="1420566275"/>
                    </a:ext>
                  </a:extLst>
                </a:gridCol>
                <a:gridCol w="1034041">
                  <a:extLst>
                    <a:ext uri="{9D8B030D-6E8A-4147-A177-3AD203B41FA5}">
                      <a16:colId xmlns:a16="http://schemas.microsoft.com/office/drawing/2014/main" val="379243882"/>
                    </a:ext>
                  </a:extLst>
                </a:gridCol>
                <a:gridCol w="1016950">
                  <a:extLst>
                    <a:ext uri="{9D8B030D-6E8A-4147-A177-3AD203B41FA5}">
                      <a16:colId xmlns:a16="http://schemas.microsoft.com/office/drawing/2014/main" val="7262839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170708"/>
                  </a:ext>
                </a:extLst>
              </a:tr>
              <a:tr h="13375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081271"/>
                  </a:ext>
                </a:extLst>
              </a:tr>
              <a:tr h="216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Отделения (кабинеты) амбулаторной онкологической помощи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087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Отделения (кабинеты) кризисных состояний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488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амбулаторной онкологической помощи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862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амбулаторной хирургии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270511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EE510E30-76EF-47AE-B0D8-ADD6F31C3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081" y="960458"/>
            <a:ext cx="903068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2. Кабинеты, отделения, подразделения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(1001)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       	 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4EEF4DE-7745-4B4B-BD51-FCE9B0D53707}"/>
              </a:ext>
            </a:extLst>
          </p:cNvPr>
          <p:cNvSpPr/>
          <p:nvPr/>
        </p:nvSpPr>
        <p:spPr>
          <a:xfrm>
            <a:off x="2821588" y="3461718"/>
            <a:ext cx="8353987" cy="91439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Таблица 1001 строка 123 «Центры онкологической помощи» </a:t>
            </a:r>
            <a:r>
              <a:rPr lang="ru-RU" sz="1200" b="1" u="sng" dirty="0">
                <a:solidFill>
                  <a:schemeClr val="tx1"/>
                </a:solidFill>
              </a:rPr>
              <a:t>должна соответствовать </a:t>
            </a:r>
            <a:r>
              <a:rPr lang="ru-RU" sz="1200" b="1" dirty="0">
                <a:solidFill>
                  <a:schemeClr val="tx1"/>
                </a:solidFill>
              </a:rPr>
              <a:t>таблице 1002 графе 3 по строке 1.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В строку 3 таблицы 1002  </a:t>
            </a:r>
            <a:r>
              <a:rPr lang="ru-RU" sz="1200" b="1" u="sng" dirty="0">
                <a:solidFill>
                  <a:schemeClr val="tx1"/>
                </a:solidFill>
              </a:rPr>
              <a:t>не включаются </a:t>
            </a:r>
            <a:r>
              <a:rPr lang="ru-RU" sz="1200" b="1" dirty="0">
                <a:solidFill>
                  <a:schemeClr val="tx1"/>
                </a:solidFill>
              </a:rPr>
              <a:t>отделения (кабинеты), организованные в специализированных онкологических диспансерах – данная строка должна соответствовать таблице 1001 строке 60 (разницу необходимо пояснить!)</a:t>
            </a:r>
          </a:p>
        </p:txBody>
      </p:sp>
    </p:spTree>
    <p:extLst>
      <p:ext uri="{BB962C8B-B14F-4D97-AF65-F5344CB8AC3E}">
        <p14:creationId xmlns:p14="http://schemas.microsoft.com/office/powerpoint/2010/main" val="3970348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0369E3B-BF35-4738-B6C2-6ED11EF74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678272"/>
              </p:ext>
            </p:extLst>
          </p:nvPr>
        </p:nvGraphicFramePr>
        <p:xfrm>
          <a:off x="864901" y="1407560"/>
          <a:ext cx="8633399" cy="1503680"/>
        </p:xfrm>
        <a:graphic>
          <a:graphicData uri="http://schemas.openxmlformats.org/drawingml/2006/table">
            <a:tbl>
              <a:tblPr firstRow="1" firstCol="1" bandRow="1"/>
              <a:tblGrid>
                <a:gridCol w="5171154">
                  <a:extLst>
                    <a:ext uri="{9D8B030D-6E8A-4147-A177-3AD203B41FA5}">
                      <a16:colId xmlns:a16="http://schemas.microsoft.com/office/drawing/2014/main" val="1353873676"/>
                    </a:ext>
                  </a:extLst>
                </a:gridCol>
                <a:gridCol w="490581">
                  <a:extLst>
                    <a:ext uri="{9D8B030D-6E8A-4147-A177-3AD203B41FA5}">
                      <a16:colId xmlns:a16="http://schemas.microsoft.com/office/drawing/2014/main" val="267372927"/>
                    </a:ext>
                  </a:extLst>
                </a:gridCol>
                <a:gridCol w="1090569">
                  <a:extLst>
                    <a:ext uri="{9D8B030D-6E8A-4147-A177-3AD203B41FA5}">
                      <a16:colId xmlns:a16="http://schemas.microsoft.com/office/drawing/2014/main" val="2060800144"/>
                    </a:ext>
                  </a:extLst>
                </a:gridCol>
                <a:gridCol w="1023457">
                  <a:extLst>
                    <a:ext uri="{9D8B030D-6E8A-4147-A177-3AD203B41FA5}">
                      <a16:colId xmlns:a16="http://schemas.microsoft.com/office/drawing/2014/main" val="788236733"/>
                    </a:ext>
                  </a:extLst>
                </a:gridCol>
                <a:gridCol w="857638">
                  <a:extLst>
                    <a:ext uri="{9D8B030D-6E8A-4147-A177-3AD203B41FA5}">
                      <a16:colId xmlns:a16="http://schemas.microsoft.com/office/drawing/2014/main" val="10466234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676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782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охраны здоровья семьи и репродукции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931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(отделения, кабинеты) медико-социальной поддержки (помощи)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751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для беременных женщин, оказавшихся в трудной жизненной ситуации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134.1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34989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A6B5979F-00D2-4FA5-AA04-CD491DD49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88" y="896351"/>
            <a:ext cx="87086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2. Кабинеты, отделения, подразделения</a:t>
            </a:r>
            <a:endParaRPr lang="ru-RU" altLang="ru-RU" sz="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(1001)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       	 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C996848-849D-4302-A6FA-652188605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451665"/>
              </p:ext>
            </p:extLst>
          </p:nvPr>
        </p:nvGraphicFramePr>
        <p:xfrm>
          <a:off x="864901" y="3442758"/>
          <a:ext cx="7563028" cy="2590800"/>
        </p:xfrm>
        <a:graphic>
          <a:graphicData uri="http://schemas.openxmlformats.org/drawingml/2006/table">
            <a:tbl>
              <a:tblPr firstRow="1" firstCol="1" bandRow="1"/>
              <a:tblGrid>
                <a:gridCol w="4011749">
                  <a:extLst>
                    <a:ext uri="{9D8B030D-6E8A-4147-A177-3AD203B41FA5}">
                      <a16:colId xmlns:a16="http://schemas.microsoft.com/office/drawing/2014/main" val="1050939073"/>
                    </a:ext>
                  </a:extLst>
                </a:gridCol>
                <a:gridCol w="637970">
                  <a:extLst>
                    <a:ext uri="{9D8B030D-6E8A-4147-A177-3AD203B41FA5}">
                      <a16:colId xmlns:a16="http://schemas.microsoft.com/office/drawing/2014/main" val="2958215528"/>
                    </a:ext>
                  </a:extLst>
                </a:gridCol>
                <a:gridCol w="911294">
                  <a:extLst>
                    <a:ext uri="{9D8B030D-6E8A-4147-A177-3AD203B41FA5}">
                      <a16:colId xmlns:a16="http://schemas.microsoft.com/office/drawing/2014/main" val="3515868439"/>
                    </a:ext>
                  </a:extLst>
                </a:gridCol>
                <a:gridCol w="911936">
                  <a:extLst>
                    <a:ext uri="{9D8B030D-6E8A-4147-A177-3AD203B41FA5}">
                      <a16:colId xmlns:a16="http://schemas.microsoft.com/office/drawing/2014/main" val="383048394"/>
                    </a:ext>
                  </a:extLst>
                </a:gridCol>
                <a:gridCol w="1090079">
                  <a:extLst>
                    <a:ext uri="{9D8B030D-6E8A-4147-A177-3AD203B41FA5}">
                      <a16:colId xmlns:a16="http://schemas.microsoft.com/office/drawing/2014/main" val="430871956"/>
                    </a:ext>
                  </a:extLst>
                </a:gridCol>
              </a:tblGrid>
              <a:tr h="328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Должности и физические лица центров (отделений) медико-социальной поддержки беременных женщин, оказавшихся в трудной жизненной ситуации (из табл. 1100)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штатных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физических лиц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625918"/>
                  </a:ext>
                </a:extLst>
              </a:tr>
              <a:tr h="109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914877"/>
                  </a:ext>
                </a:extLst>
              </a:tr>
              <a:tr h="109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Всего, в том числе: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620375"/>
                  </a:ext>
                </a:extLst>
              </a:tr>
              <a:tr h="109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врачи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22961"/>
                  </a:ext>
                </a:extLst>
              </a:tr>
              <a:tr h="109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в том числе: акушер-гинеколог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487042"/>
                  </a:ext>
                </a:extLst>
              </a:tr>
              <a:tr h="109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психотерапевт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38391"/>
                  </a:ext>
                </a:extLst>
              </a:tr>
              <a:tr h="109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специалисты с высшим немедицинским образованием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637443"/>
                  </a:ext>
                </a:extLst>
              </a:tr>
              <a:tr h="109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в том числе: медицинский психолог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76268"/>
                  </a:ext>
                </a:extLst>
              </a:tr>
              <a:tr h="109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средний медицинский персонал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767929"/>
                  </a:ext>
                </a:extLst>
              </a:tr>
              <a:tr h="109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в том числе: медицинская сестра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288805"/>
                  </a:ext>
                </a:extLst>
              </a:tr>
              <a:tr h="109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младший медицинский персонал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058701"/>
                  </a:ext>
                </a:extLst>
              </a:tr>
              <a:tr h="109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прочий персонал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7610"/>
                  </a:ext>
                </a:extLst>
              </a:tr>
              <a:tr h="109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в том числе: психолог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139411"/>
                  </a:ext>
                </a:extLst>
              </a:tr>
              <a:tr h="109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специалист по социальной работе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839556"/>
                  </a:ext>
                </a:extLst>
              </a:tr>
              <a:tr h="109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юрист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503730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0BF91104-8E32-443C-872D-06A493423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81" y="3159278"/>
            <a:ext cx="78976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(1110)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Коды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642;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7CD75E4-8C35-4F0F-9EA0-CF02BB53C5C5}"/>
              </a:ext>
            </a:extLst>
          </p:cNvPr>
          <p:cNvSpPr/>
          <p:nvPr/>
        </p:nvSpPr>
        <p:spPr>
          <a:xfrm>
            <a:off x="8058684" y="2734654"/>
            <a:ext cx="3085031" cy="2715786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таблице 1001 страница 134.1 указываются организованные центры (отделения).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 таблице 1110 указываются штаты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778014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A70CC8D-E7AF-4062-854B-321EB9E9A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178972"/>
              </p:ext>
            </p:extLst>
          </p:nvPr>
        </p:nvGraphicFramePr>
        <p:xfrm>
          <a:off x="929346" y="1457893"/>
          <a:ext cx="8633399" cy="1376680"/>
        </p:xfrm>
        <a:graphic>
          <a:graphicData uri="http://schemas.openxmlformats.org/drawingml/2006/table">
            <a:tbl>
              <a:tblPr firstRow="1" firstCol="1" bandRow="1"/>
              <a:tblGrid>
                <a:gridCol w="5077171">
                  <a:extLst>
                    <a:ext uri="{9D8B030D-6E8A-4147-A177-3AD203B41FA5}">
                      <a16:colId xmlns:a16="http://schemas.microsoft.com/office/drawing/2014/main" val="550565922"/>
                    </a:ext>
                  </a:extLst>
                </a:gridCol>
                <a:gridCol w="536896">
                  <a:extLst>
                    <a:ext uri="{9D8B030D-6E8A-4147-A177-3AD203B41FA5}">
                      <a16:colId xmlns:a16="http://schemas.microsoft.com/office/drawing/2014/main" val="427838862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3618447794"/>
                    </a:ext>
                  </a:extLst>
                </a:gridCol>
                <a:gridCol w="1015068">
                  <a:extLst>
                    <a:ext uri="{9D8B030D-6E8A-4147-A177-3AD203B41FA5}">
                      <a16:colId xmlns:a16="http://schemas.microsoft.com/office/drawing/2014/main" val="3198150001"/>
                    </a:ext>
                  </a:extLst>
                </a:gridCol>
                <a:gridCol w="771083">
                  <a:extLst>
                    <a:ext uri="{9D8B030D-6E8A-4147-A177-3AD203B41FA5}">
                      <a16:colId xmlns:a16="http://schemas.microsoft.com/office/drawing/2014/main" val="7263641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969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829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амбулаторной хирургии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675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(отделения)  вспомогательных репродуктивных технологий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016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Центры врача общей практики (семейного врача)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71556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81D2BD4D-1B79-4E68-A7F2-F99F09E96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346" y="921517"/>
            <a:ext cx="884889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4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2. Кабинеты, отделения, подразделения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(1001)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       	  </a:t>
            </a:r>
            <a:r>
              <a: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2726BD5-C8FA-4B72-98CB-1B61F69DB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881947"/>
              </p:ext>
            </p:extLst>
          </p:nvPr>
        </p:nvGraphicFramePr>
        <p:xfrm>
          <a:off x="929346" y="3450312"/>
          <a:ext cx="7231620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3835956">
                  <a:extLst>
                    <a:ext uri="{9D8B030D-6E8A-4147-A177-3AD203B41FA5}">
                      <a16:colId xmlns:a16="http://schemas.microsoft.com/office/drawing/2014/main" val="396455875"/>
                    </a:ext>
                  </a:extLst>
                </a:gridCol>
                <a:gridCol w="610014">
                  <a:extLst>
                    <a:ext uri="{9D8B030D-6E8A-4147-A177-3AD203B41FA5}">
                      <a16:colId xmlns:a16="http://schemas.microsoft.com/office/drawing/2014/main" val="2149860870"/>
                    </a:ext>
                  </a:extLst>
                </a:gridCol>
                <a:gridCol w="871361">
                  <a:extLst>
                    <a:ext uri="{9D8B030D-6E8A-4147-A177-3AD203B41FA5}">
                      <a16:colId xmlns:a16="http://schemas.microsoft.com/office/drawing/2014/main" val="1529526549"/>
                    </a:ext>
                  </a:extLst>
                </a:gridCol>
                <a:gridCol w="871976">
                  <a:extLst>
                    <a:ext uri="{9D8B030D-6E8A-4147-A177-3AD203B41FA5}">
                      <a16:colId xmlns:a16="http://schemas.microsoft.com/office/drawing/2014/main" val="1010253267"/>
                    </a:ext>
                  </a:extLst>
                </a:gridCol>
                <a:gridCol w="1042313">
                  <a:extLst>
                    <a:ext uri="{9D8B030D-6E8A-4147-A177-3AD203B41FA5}">
                      <a16:colId xmlns:a16="http://schemas.microsoft.com/office/drawing/2014/main" val="102419799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Должности и физические лица центров (отделений) вспомогательных репродуктивных технологий (из табл. 1100)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№№ строк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штатных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физических лиц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147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883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Всего, в том числе: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513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врачи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751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в том числе: акушер-гинеколог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549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из них: акушер-гинеколог (для проведения программы ЭКО)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703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анестезиолог-реаниматолог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455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ультразвуковой диагностики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279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клинической лабораторной диагностики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592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специалисты с высшим немедицинским образованием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741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в том числе: эмбриолог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353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средний медицинский персонал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025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младший медицинский персонал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548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прочий персонал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901717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0286194F-E9EC-4114-B36D-5920C7C64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346" y="3124728"/>
            <a:ext cx="72316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(1111)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Коды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642; человек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792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B46A303-FE7E-4238-B0E2-A53C50946308}"/>
              </a:ext>
            </a:extLst>
          </p:cNvPr>
          <p:cNvSpPr/>
          <p:nvPr/>
        </p:nvSpPr>
        <p:spPr>
          <a:xfrm>
            <a:off x="7879222" y="2751746"/>
            <a:ext cx="2939754" cy="296539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В таблице 1001 страница 125 указываются организованные центры (отделения).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В таблице 1111 указываются штаты организованных подразделений</a:t>
            </a:r>
          </a:p>
        </p:txBody>
      </p:sp>
    </p:spTree>
    <p:extLst>
      <p:ext uri="{BB962C8B-B14F-4D97-AF65-F5344CB8AC3E}">
        <p14:creationId xmlns:p14="http://schemas.microsoft.com/office/powerpoint/2010/main" val="463179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970A7BA-3582-4000-AFF4-66C882CE5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51192"/>
              </p:ext>
            </p:extLst>
          </p:nvPr>
        </p:nvGraphicFramePr>
        <p:xfrm>
          <a:off x="803010" y="1331482"/>
          <a:ext cx="8722995" cy="2590800"/>
        </p:xfrm>
        <a:graphic>
          <a:graphicData uri="http://schemas.openxmlformats.org/drawingml/2006/table">
            <a:tbl>
              <a:tblPr firstRow="1" firstCol="1" bandRow="1"/>
              <a:tblGrid>
                <a:gridCol w="2876550">
                  <a:extLst>
                    <a:ext uri="{9D8B030D-6E8A-4147-A177-3AD203B41FA5}">
                      <a16:colId xmlns:a16="http://schemas.microsoft.com/office/drawing/2014/main" val="1881648515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2637891433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79920333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587491024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1226704926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1847788036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форм работы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 есть – 1)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 установок, бригад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выездов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пациентов, принятых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выездах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521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84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Врачебные амбулатории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628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Стоматологические кабинеты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263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Флюорографические установки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832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Лаборатории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988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Врачебные бригады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993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Отделения  выездной патронажной паллиативной медицинской помощи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448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Фельдшерско-акушерские пункты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871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Фельдшерские пункты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861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Маммографические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установки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09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Мобильные медицинские бригады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655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Мобильные медицинские комплексы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74513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45770FF6-94D0-49D5-BBBA-78208AEF8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010" y="887439"/>
            <a:ext cx="872299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3. Передвижные подразделения и формы работы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(1003)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642, человек – 792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EB80EAE-80AE-4897-BF99-3DB5C271EA64}"/>
              </a:ext>
            </a:extLst>
          </p:cNvPr>
          <p:cNvSpPr/>
          <p:nvPr/>
        </p:nvSpPr>
        <p:spPr>
          <a:xfrm>
            <a:off x="5608976" y="1916992"/>
            <a:ext cx="5729681" cy="981511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Пример: в МО имеется одно подразделение и оно находится в штатном расписании, но две выездные бригады.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Данные  по строке 6 графе 4 должны соответствовать  данным отчета «Паллиативная помощь» в Парусе в таблице 1, строка 2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53A177C-1122-4C2C-AA50-07A018A9DB68}"/>
              </a:ext>
            </a:extLst>
          </p:cNvPr>
          <p:cNvSpPr/>
          <p:nvPr/>
        </p:nvSpPr>
        <p:spPr>
          <a:xfrm>
            <a:off x="803010" y="5598505"/>
            <a:ext cx="10673129" cy="54528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Мобильные медицинские бригады организуются в соответствии с приказом Минздрава России от 15.05.2012 г. № 543н «Об утверждении Положения об организации оказания первичной медико-санитарной помощи взрослому населению» 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4F4FC1D-1F22-4ACC-8A41-8C94224E469E}"/>
              </a:ext>
            </a:extLst>
          </p:cNvPr>
          <p:cNvCxnSpPr/>
          <p:nvPr/>
        </p:nvCxnSpPr>
        <p:spPr>
          <a:xfrm flipH="1">
            <a:off x="992697" y="3733101"/>
            <a:ext cx="2178342" cy="203013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B814DB9-D955-49A5-8A98-C78A7D4D5C4A}"/>
              </a:ext>
            </a:extLst>
          </p:cNvPr>
          <p:cNvSpPr/>
          <p:nvPr/>
        </p:nvSpPr>
        <p:spPr>
          <a:xfrm>
            <a:off x="4128237" y="4051165"/>
            <a:ext cx="4546833" cy="130868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Пример: если установка (комплекс) находится </a:t>
            </a:r>
            <a:r>
              <a:rPr lang="ru-RU" sz="1400" u="sng" dirty="0">
                <a:solidFill>
                  <a:schemeClr val="tx1"/>
                </a:solidFill>
              </a:rPr>
              <a:t>в не рабочем состоянии</a:t>
            </a:r>
            <a:r>
              <a:rPr lang="ru-RU" sz="1400" dirty="0">
                <a:solidFill>
                  <a:schemeClr val="tx1"/>
                </a:solidFill>
              </a:rPr>
              <a:t>, но все еще находится на балансе – её наличие необходимо указать </a:t>
            </a:r>
            <a:r>
              <a:rPr lang="ru-RU" sz="1400" u="sng" dirty="0">
                <a:solidFill>
                  <a:schemeClr val="tx1"/>
                </a:solidFill>
              </a:rPr>
              <a:t>и пояснить отсутствие выездов и принятых пациентов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8109F8C-F364-4327-A60E-38A8EBEB07FA}"/>
              </a:ext>
            </a:extLst>
          </p:cNvPr>
          <p:cNvCxnSpPr>
            <a:cxnSpLocks/>
          </p:cNvCxnSpPr>
          <p:nvPr/>
        </p:nvCxnSpPr>
        <p:spPr>
          <a:xfrm flipH="1">
            <a:off x="7768206" y="3566845"/>
            <a:ext cx="293615" cy="11813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1C37F60-A032-4E32-B279-ED838D59EF10}"/>
              </a:ext>
            </a:extLst>
          </p:cNvPr>
          <p:cNvCxnSpPr/>
          <p:nvPr/>
        </p:nvCxnSpPr>
        <p:spPr>
          <a:xfrm flipH="1">
            <a:off x="7625593" y="3566845"/>
            <a:ext cx="1728132" cy="14329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68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D53F16D-8FF8-4C40-B3C1-FB70D7E09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653865"/>
              </p:ext>
            </p:extLst>
          </p:nvPr>
        </p:nvGraphicFramePr>
        <p:xfrm>
          <a:off x="1645077" y="1070762"/>
          <a:ext cx="8633399" cy="3276600"/>
        </p:xfrm>
        <a:graphic>
          <a:graphicData uri="http://schemas.openxmlformats.org/drawingml/2006/table">
            <a:tbl>
              <a:tblPr firstRow="1" firstCol="1" bandRow="1"/>
              <a:tblGrid>
                <a:gridCol w="4712109">
                  <a:extLst>
                    <a:ext uri="{9D8B030D-6E8A-4147-A177-3AD203B41FA5}">
                      <a16:colId xmlns:a16="http://schemas.microsoft.com/office/drawing/2014/main" val="1533750623"/>
                    </a:ext>
                  </a:extLst>
                </a:gridCol>
                <a:gridCol w="621605">
                  <a:extLst>
                    <a:ext uri="{9D8B030D-6E8A-4147-A177-3AD203B41FA5}">
                      <a16:colId xmlns:a16="http://schemas.microsoft.com/office/drawing/2014/main" val="1841078556"/>
                    </a:ext>
                  </a:extLst>
                </a:gridCol>
                <a:gridCol w="1061908">
                  <a:extLst>
                    <a:ext uri="{9D8B030D-6E8A-4147-A177-3AD203B41FA5}">
                      <a16:colId xmlns:a16="http://schemas.microsoft.com/office/drawing/2014/main" val="26911112"/>
                    </a:ext>
                  </a:extLst>
                </a:gridCol>
                <a:gridCol w="970394">
                  <a:extLst>
                    <a:ext uri="{9D8B030D-6E8A-4147-A177-3AD203B41FA5}">
                      <a16:colId xmlns:a16="http://schemas.microsoft.com/office/drawing/2014/main" val="2182091867"/>
                    </a:ext>
                  </a:extLst>
                </a:gridCol>
                <a:gridCol w="1267383">
                  <a:extLst>
                    <a:ext uri="{9D8B030D-6E8A-4147-A177-3AD203B41FA5}">
                      <a16:colId xmlns:a16="http://schemas.microsoft.com/office/drawing/2014/main" val="16817581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567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568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Акушерско-гинекологические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037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Аллергологические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023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Амбулатории (включая передвижные)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824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Аптеки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420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изготавливающие лекарственные препараты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575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Восстановительного лечения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751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Гастроэнтерологические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20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Гематологические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531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Гемодиализа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061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Гемосорбции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505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Гериатрические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107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Гипербарической оксигенации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299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Дермато-венерологические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388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Детские поликлиники (отделения, кабинеты)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758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из них участвующие в создании и тиражировании «Новой модели медицинской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организации»            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802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с современной инфраструктурой оказания медицинской помощи детям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668214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8958CDF-3808-4AA4-BD72-778663A94817}"/>
              </a:ext>
            </a:extLst>
          </p:cNvPr>
          <p:cNvSpPr/>
          <p:nvPr/>
        </p:nvSpPr>
        <p:spPr>
          <a:xfrm>
            <a:off x="1645076" y="4502208"/>
            <a:ext cx="8633399" cy="12850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Детские поликлиники участвующие в создании и тиражировании «Новой модели медицинской организации» и имеющие современную инфраструктуру – </a:t>
            </a:r>
          </a:p>
          <a:p>
            <a:pPr algn="ctr"/>
            <a:r>
              <a:rPr lang="ru-RU" sz="1600" b="1" u="sng" dirty="0">
                <a:solidFill>
                  <a:schemeClr val="tx1"/>
                </a:solidFill>
              </a:rPr>
              <a:t>графу 5 не заполняют</a:t>
            </a:r>
          </a:p>
        </p:txBody>
      </p:sp>
    </p:spTree>
    <p:extLst>
      <p:ext uri="{BB962C8B-B14F-4D97-AF65-F5344CB8AC3E}">
        <p14:creationId xmlns:p14="http://schemas.microsoft.com/office/powerpoint/2010/main" val="2520474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D0501DA-6F39-4612-A78B-3D42D8B20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318996"/>
              </p:ext>
            </p:extLst>
          </p:nvPr>
        </p:nvGraphicFramePr>
        <p:xfrm>
          <a:off x="803010" y="1331482"/>
          <a:ext cx="8722995" cy="2621280"/>
        </p:xfrm>
        <a:graphic>
          <a:graphicData uri="http://schemas.openxmlformats.org/drawingml/2006/table">
            <a:tbl>
              <a:tblPr firstRow="1" firstCol="1" bandRow="1"/>
              <a:tblGrid>
                <a:gridCol w="2876550">
                  <a:extLst>
                    <a:ext uri="{9D8B030D-6E8A-4147-A177-3AD203B41FA5}">
                      <a16:colId xmlns:a16="http://schemas.microsoft.com/office/drawing/2014/main" val="1881648515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2637891433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79920333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587491024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1226704926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1847788036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форм работы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 есть – 1)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 установок, бригад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выездов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пациентов, принятых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выездах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521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84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Врачебные амбулатории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628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Стоматологические кабинеты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263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Флюорографические установки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832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Лаборатории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988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Врачебные бригады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993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Отделения  выездной патронажной паллиативной медицинской помощи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448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Фельдшерско-акушерские пункты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871928"/>
                  </a:ext>
                </a:extLst>
              </a:tr>
              <a:tr h="75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Фельдшерские пункты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861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Маммографические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установки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109218"/>
                  </a:ext>
                </a:extLst>
              </a:tr>
              <a:tr h="58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Мобильные медицинские бригады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655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Мобильные медицинские комплексы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587 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74513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E500D1A-29A7-4E1F-956E-9449EB43D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010" y="900595"/>
            <a:ext cx="872299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3. Передвижные подразделения и формы работы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(1003)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642, человек – 792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65D367B-3A2E-4583-84C5-07E3D1CD5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306658"/>
              </p:ext>
            </p:extLst>
          </p:nvPr>
        </p:nvGraphicFramePr>
        <p:xfrm>
          <a:off x="734020" y="4522893"/>
          <a:ext cx="9515476" cy="1567669"/>
        </p:xfrm>
        <a:graphic>
          <a:graphicData uri="http://schemas.openxmlformats.org/drawingml/2006/table">
            <a:tbl>
              <a:tblPr firstRow="1" firstCol="1" bandRow="1"/>
              <a:tblGrid>
                <a:gridCol w="3678439">
                  <a:extLst>
                    <a:ext uri="{9D8B030D-6E8A-4147-A177-3AD203B41FA5}">
                      <a16:colId xmlns:a16="http://schemas.microsoft.com/office/drawing/2014/main" val="3923649121"/>
                    </a:ext>
                  </a:extLst>
                </a:gridCol>
                <a:gridCol w="1385628">
                  <a:extLst>
                    <a:ext uri="{9D8B030D-6E8A-4147-A177-3AD203B41FA5}">
                      <a16:colId xmlns:a16="http://schemas.microsoft.com/office/drawing/2014/main" val="2034925946"/>
                    </a:ext>
                  </a:extLst>
                </a:gridCol>
                <a:gridCol w="943843">
                  <a:extLst>
                    <a:ext uri="{9D8B030D-6E8A-4147-A177-3AD203B41FA5}">
                      <a16:colId xmlns:a16="http://schemas.microsoft.com/office/drawing/2014/main" val="1995310750"/>
                    </a:ext>
                  </a:extLst>
                </a:gridCol>
                <a:gridCol w="1035804">
                  <a:extLst>
                    <a:ext uri="{9D8B030D-6E8A-4147-A177-3AD203B41FA5}">
                      <a16:colId xmlns:a16="http://schemas.microsoft.com/office/drawing/2014/main" val="664509435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3131029001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2288755368"/>
                    </a:ext>
                  </a:extLst>
                </a:gridCol>
              </a:tblGrid>
              <a:tr h="142240"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(табл. 2100, стр. 1)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сделано посещений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831042"/>
                  </a:ext>
                </a:extLst>
              </a:tr>
              <a:tr h="25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них: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 (из гр. 5)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232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829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заболеваниям,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564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из них: в неотложной форме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563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активных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612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по диспансерному наблюдению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197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Передвижными: амбулаториями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263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врачебными бригадами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098224"/>
                  </a:ext>
                </a:extLst>
              </a:tr>
              <a:tr h="155429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мобильными медицинскими бригадами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351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мобильными медицинскими комплексами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587 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587 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214 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214 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90658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5E702639-8D32-4212-B0A1-C459CCB03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10" y="4260538"/>
            <a:ext cx="95825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(2105)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– 642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05CF88B-4387-4117-820C-A767753D81AC}"/>
              </a:ext>
            </a:extLst>
          </p:cNvPr>
          <p:cNvSpPr/>
          <p:nvPr/>
        </p:nvSpPr>
        <p:spPr>
          <a:xfrm>
            <a:off x="9129565" y="3822948"/>
            <a:ext cx="2239861" cy="1567669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Данные в таблице 1003 строка 11 графа 6 должны соответствовать данным в таблице 2105 строка 16 графа 3</a:t>
            </a:r>
          </a:p>
        </p:txBody>
      </p:sp>
    </p:spTree>
    <p:extLst>
      <p:ext uri="{BB962C8B-B14F-4D97-AF65-F5344CB8AC3E}">
        <p14:creationId xmlns:p14="http://schemas.microsoft.com/office/powerpoint/2010/main" val="3608226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1F2DEEE-D382-4F56-B0EA-8CD40847C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044283"/>
              </p:ext>
            </p:extLst>
          </p:nvPr>
        </p:nvGraphicFramePr>
        <p:xfrm>
          <a:off x="803010" y="1331482"/>
          <a:ext cx="8722995" cy="2651760"/>
        </p:xfrm>
        <a:graphic>
          <a:graphicData uri="http://schemas.openxmlformats.org/drawingml/2006/table">
            <a:tbl>
              <a:tblPr firstRow="1" firstCol="1" bandRow="1"/>
              <a:tblGrid>
                <a:gridCol w="2876550">
                  <a:extLst>
                    <a:ext uri="{9D8B030D-6E8A-4147-A177-3AD203B41FA5}">
                      <a16:colId xmlns:a16="http://schemas.microsoft.com/office/drawing/2014/main" val="1881648515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2637891433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79920333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587491024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1226704926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1847788036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форм работы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 есть – 1)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 установок, бригад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выездов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пациентов, принятых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выездах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521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84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Врачебные амбулатории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628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Стоматологические кабинеты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263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Флюорографические установки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258 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832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Лаборатории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988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Врачебные бригады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993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Отделения  выездной патронажной паллиативной медицинской помощи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448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Фельдшерско-акушерские пункты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871928"/>
                  </a:ext>
                </a:extLst>
              </a:tr>
              <a:tr h="75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Фельдшерские пункты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861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Маммографические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установки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109218"/>
                  </a:ext>
                </a:extLst>
              </a:tr>
              <a:tr h="125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Мобильные медицинские бригады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655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Мобильные медицинские комплексы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74513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4F3A9263-CBAC-4E4F-BFC3-68E5527A4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010" y="900595"/>
            <a:ext cx="872299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3. Передвижные подразделения и формы работы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(1003)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642, человек – 792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0F3B994-08BC-472B-BF0A-86FB521B8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050240"/>
              </p:ext>
            </p:extLst>
          </p:nvPr>
        </p:nvGraphicFramePr>
        <p:xfrm>
          <a:off x="803010" y="4776305"/>
          <a:ext cx="9519285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5469255">
                  <a:extLst>
                    <a:ext uri="{9D8B030D-6E8A-4147-A177-3AD203B41FA5}">
                      <a16:colId xmlns:a16="http://schemas.microsoft.com/office/drawing/2014/main" val="2793073475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348750546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1612362427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3809563946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3289643318"/>
                    </a:ext>
                  </a:extLst>
                </a:gridCol>
              </a:tblGrid>
              <a:tr h="1244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991673"/>
                  </a:ext>
                </a:extLst>
              </a:tr>
              <a:tr h="31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детям 0–17 лет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(включительно)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лицам старше трудоспособного возраста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722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460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на цифровых флюорографах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091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из них на передвижных цифровых флюорографических установках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1.2.1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258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13663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64F5C04A-81C1-4340-9638-9EDAA1D5F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010" y="4314640"/>
            <a:ext cx="9630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4. Рентгенологические профилактические (скрининговые) обследования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(5114)</a:t>
            </a: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			             		</a:t>
            </a: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60F3E17-DF85-4CEC-815B-E419CE350308}"/>
              </a:ext>
            </a:extLst>
          </p:cNvPr>
          <p:cNvSpPr/>
          <p:nvPr/>
        </p:nvSpPr>
        <p:spPr>
          <a:xfrm>
            <a:off x="8414158" y="2729097"/>
            <a:ext cx="2541864" cy="178754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Данные в таблице 1003 строка 3 графа 6 должны соответствовать данным в таблице 5114 строка 1.2.1 графа 3</a:t>
            </a:r>
          </a:p>
        </p:txBody>
      </p:sp>
    </p:spTree>
    <p:extLst>
      <p:ext uri="{BB962C8B-B14F-4D97-AF65-F5344CB8AC3E}">
        <p14:creationId xmlns:p14="http://schemas.microsoft.com/office/powerpoint/2010/main" val="3270325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CBC34AE-A9BF-4B8B-B120-6042F66F7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451347"/>
              </p:ext>
            </p:extLst>
          </p:nvPr>
        </p:nvGraphicFramePr>
        <p:xfrm>
          <a:off x="803010" y="1331482"/>
          <a:ext cx="8722995" cy="2164080"/>
        </p:xfrm>
        <a:graphic>
          <a:graphicData uri="http://schemas.openxmlformats.org/drawingml/2006/table">
            <a:tbl>
              <a:tblPr firstRow="1" firstCol="1" bandRow="1"/>
              <a:tblGrid>
                <a:gridCol w="2876550">
                  <a:extLst>
                    <a:ext uri="{9D8B030D-6E8A-4147-A177-3AD203B41FA5}">
                      <a16:colId xmlns:a16="http://schemas.microsoft.com/office/drawing/2014/main" val="1881648515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2637891433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279920333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587491024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1226704926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1847788036"/>
                    </a:ext>
                  </a:extLst>
                </a:gridCol>
              </a:tblGrid>
              <a:tr h="494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форм работы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 есть – 1)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 установок, бригад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выездов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пациентов, принятых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выездах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521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84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Врачебные амбулатории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628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Стоматологические кабинеты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263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Флюорографические установки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832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Лаборатории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988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Врачебные бригады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993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Отделения  выездной патронажной паллиативной медицинской помощи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448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Фельдшерско-акушерские пункты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871928"/>
                  </a:ext>
                </a:extLst>
              </a:tr>
              <a:tr h="75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Фельдшерские пункты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86129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D0327579-12B7-460A-AC52-FB1E1835D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010" y="900595"/>
            <a:ext cx="872299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3. Передвижные подразделения и формы работы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l"/>
              </a:tabLst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(1003)                                                                                                                                                  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Код по ОКЕИ: единица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642, человек – 792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4015104-996A-47BC-9827-24E23B95D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90771"/>
              </p:ext>
            </p:extLst>
          </p:nvPr>
        </p:nvGraphicFramePr>
        <p:xfrm>
          <a:off x="861733" y="4110350"/>
          <a:ext cx="9601202" cy="1895818"/>
        </p:xfrm>
        <a:graphic>
          <a:graphicData uri="http://schemas.openxmlformats.org/drawingml/2006/table">
            <a:tbl>
              <a:tblPr firstRow="1" firstCol="1" bandRow="1"/>
              <a:tblGrid>
                <a:gridCol w="2102545">
                  <a:extLst>
                    <a:ext uri="{9D8B030D-6E8A-4147-A177-3AD203B41FA5}">
                      <a16:colId xmlns:a16="http://schemas.microsoft.com/office/drawing/2014/main" val="3100498991"/>
                    </a:ext>
                  </a:extLst>
                </a:gridCol>
                <a:gridCol w="424340">
                  <a:extLst>
                    <a:ext uri="{9D8B030D-6E8A-4147-A177-3AD203B41FA5}">
                      <a16:colId xmlns:a16="http://schemas.microsoft.com/office/drawing/2014/main" val="2513254960"/>
                    </a:ext>
                  </a:extLst>
                </a:gridCol>
                <a:gridCol w="657157">
                  <a:extLst>
                    <a:ext uri="{9D8B030D-6E8A-4147-A177-3AD203B41FA5}">
                      <a16:colId xmlns:a16="http://schemas.microsoft.com/office/drawing/2014/main" val="1468657666"/>
                    </a:ext>
                  </a:extLst>
                </a:gridCol>
                <a:gridCol w="623043">
                  <a:extLst>
                    <a:ext uri="{9D8B030D-6E8A-4147-A177-3AD203B41FA5}">
                      <a16:colId xmlns:a16="http://schemas.microsoft.com/office/drawing/2014/main" val="2856266324"/>
                    </a:ext>
                  </a:extLst>
                </a:gridCol>
                <a:gridCol w="642793">
                  <a:extLst>
                    <a:ext uri="{9D8B030D-6E8A-4147-A177-3AD203B41FA5}">
                      <a16:colId xmlns:a16="http://schemas.microsoft.com/office/drawing/2014/main" val="2695061343"/>
                    </a:ext>
                  </a:extLst>
                </a:gridCol>
                <a:gridCol w="512319">
                  <a:extLst>
                    <a:ext uri="{9D8B030D-6E8A-4147-A177-3AD203B41FA5}">
                      <a16:colId xmlns:a16="http://schemas.microsoft.com/office/drawing/2014/main" val="2211451470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1581876724"/>
                    </a:ext>
                  </a:extLst>
                </a:gridCol>
                <a:gridCol w="509327">
                  <a:extLst>
                    <a:ext uri="{9D8B030D-6E8A-4147-A177-3AD203B41FA5}">
                      <a16:colId xmlns:a16="http://schemas.microsoft.com/office/drawing/2014/main" val="4233620250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1475962312"/>
                    </a:ext>
                  </a:extLst>
                </a:gridCol>
                <a:gridCol w="674514">
                  <a:extLst>
                    <a:ext uri="{9D8B030D-6E8A-4147-A177-3AD203B41FA5}">
                      <a16:colId xmlns:a16="http://schemas.microsoft.com/office/drawing/2014/main" val="2968600459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1474996534"/>
                    </a:ext>
                  </a:extLst>
                </a:gridCol>
                <a:gridCol w="688879">
                  <a:extLst>
                    <a:ext uri="{9D8B030D-6E8A-4147-A177-3AD203B41FA5}">
                      <a16:colId xmlns:a16="http://schemas.microsoft.com/office/drawing/2014/main" val="1134516822"/>
                    </a:ext>
                  </a:extLst>
                </a:gridCol>
                <a:gridCol w="791222">
                  <a:extLst>
                    <a:ext uri="{9D8B030D-6E8A-4147-A177-3AD203B41FA5}">
                      <a16:colId xmlns:a16="http://schemas.microsoft.com/office/drawing/2014/main" val="3839591731"/>
                    </a:ext>
                  </a:extLst>
                </a:gridCol>
              </a:tblGrid>
              <a:tr h="65258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стро-ки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общего числа посещений (из графы 3) сделано по поводу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посещений врачами на дому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201088"/>
                  </a:ext>
                </a:extLst>
              </a:tr>
              <a:tr h="113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врачей, включая профилак-тические – 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сель-скими жителя-ми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взрос-лыми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лет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более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сельских жителей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графы 12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023764"/>
                  </a:ext>
                </a:extLst>
              </a:tr>
              <a:tr h="562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сельскими жителями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детьми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0–17 лет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поводу заболева-ний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детей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558951"/>
                  </a:ext>
                </a:extLst>
              </a:tr>
              <a:tr h="137129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508" marR="675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863814"/>
                  </a:ext>
                </a:extLst>
              </a:tr>
              <a:tr h="94940">
                <a:tc>
                  <a:txBody>
                    <a:bodyPr/>
                    <a:lstStyle/>
                    <a:p>
                      <a:pPr marL="144145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выездной патронажной службой для оказания паллиативной медицинской помощи на дому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82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52544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9F27BC1-5DFF-4E93-86D5-7137E33B9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509" y="3654543"/>
            <a:ext cx="96012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1. Работа врачей медицинской организации в амбулаторных условиях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(2100)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					                                                                                  Код по ОКЕИ: е</a:t>
            </a:r>
            <a:r>
              <a:rPr kumimoji="0" lang="ru-RU" altLang="ru-RU" sz="10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диница – 642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FDF9B4B-154A-4A40-9BBD-71526AEC676A}"/>
              </a:ext>
            </a:extLst>
          </p:cNvPr>
          <p:cNvSpPr/>
          <p:nvPr/>
        </p:nvSpPr>
        <p:spPr>
          <a:xfrm>
            <a:off x="8858774" y="3129248"/>
            <a:ext cx="2281806" cy="164424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Данные в таблице 1003 строка 6 графа 6 должны соответствовать данным в таблице 5114 строка 1.2.1 графа 3</a:t>
            </a:r>
          </a:p>
        </p:txBody>
      </p:sp>
    </p:spTree>
    <p:extLst>
      <p:ext uri="{BB962C8B-B14F-4D97-AF65-F5344CB8AC3E}">
        <p14:creationId xmlns:p14="http://schemas.microsoft.com/office/powerpoint/2010/main" val="51994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B75CF4-877E-440A-BB22-0FCC121BF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80" y="724619"/>
            <a:ext cx="10981427" cy="561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4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C1A017-EA5D-4446-B402-3565CB09E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97" y="655607"/>
            <a:ext cx="10670875" cy="55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3CA8D9-9F5A-4B3C-9B60-F3A84D7FB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12" y="659920"/>
            <a:ext cx="10575984" cy="553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8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2997CE-928E-4928-ACC7-F0F12FD8F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18" y="862642"/>
            <a:ext cx="10688129" cy="53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2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D4DB16-066D-4C30-BF1C-F36D4380E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04" y="785004"/>
            <a:ext cx="10291313" cy="48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7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DB8A51-6FB2-4845-BCB2-AE6E14154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82" y="733246"/>
            <a:ext cx="10869283" cy="51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96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27DE5EB-16CA-4FF2-8129-88E288149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315629"/>
              </p:ext>
            </p:extLst>
          </p:nvPr>
        </p:nvGraphicFramePr>
        <p:xfrm>
          <a:off x="855677" y="1007962"/>
          <a:ext cx="7315200" cy="4782493"/>
        </p:xfrm>
        <a:graphic>
          <a:graphicData uri="http://schemas.openxmlformats.org/drawingml/2006/table">
            <a:tbl>
              <a:tblPr firstRow="1" firstCol="1" bandRow="1"/>
              <a:tblGrid>
                <a:gridCol w="3347208">
                  <a:extLst>
                    <a:ext uri="{9D8B030D-6E8A-4147-A177-3AD203B41FA5}">
                      <a16:colId xmlns:a16="http://schemas.microsoft.com/office/drawing/2014/main" val="1933427792"/>
                    </a:ext>
                  </a:extLst>
                </a:gridCol>
                <a:gridCol w="562062">
                  <a:extLst>
                    <a:ext uri="{9D8B030D-6E8A-4147-A177-3AD203B41FA5}">
                      <a16:colId xmlns:a16="http://schemas.microsoft.com/office/drawing/2014/main" val="3633365929"/>
                    </a:ext>
                  </a:extLst>
                </a:gridCol>
                <a:gridCol w="1249960">
                  <a:extLst>
                    <a:ext uri="{9D8B030D-6E8A-4147-A177-3AD203B41FA5}">
                      <a16:colId xmlns:a16="http://schemas.microsoft.com/office/drawing/2014/main" val="2070471998"/>
                    </a:ext>
                  </a:extLst>
                </a:gridCol>
                <a:gridCol w="989900">
                  <a:extLst>
                    <a:ext uri="{9D8B030D-6E8A-4147-A177-3AD203B41FA5}">
                      <a16:colId xmlns:a16="http://schemas.microsoft.com/office/drawing/2014/main" val="3032523371"/>
                    </a:ext>
                  </a:extLst>
                </a:gridCol>
                <a:gridCol w="1166070">
                  <a:extLst>
                    <a:ext uri="{9D8B030D-6E8A-4147-A177-3AD203B41FA5}">
                      <a16:colId xmlns:a16="http://schemas.microsoft.com/office/drawing/2014/main" val="2784507737"/>
                    </a:ext>
                  </a:extLst>
                </a:gridCol>
              </a:tblGrid>
              <a:tr h="86019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Наличие подразделений,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 отделений, кабинетов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(нет – 0,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есть – 1)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подразделений,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отделов,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кабинетов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178605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57" marR="6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719993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Дистанционно-диагностические кабинеты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906333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Дневные стационары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451883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Дневные стационары для детей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542478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Домовые хозяйства, на которые возложены функции</a:t>
                      </a:r>
                      <a:b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оказанию первой помощи (ДХПП)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414564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Женские консультации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873305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из них: имеющие в своем составе дневные стационары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913669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Здравпункты врачебные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299723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Здравпункты фельдшерские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967850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Инфекционные для взрослых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94999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Инфекционные для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266532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Информационно-аналитические отделы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938461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Искусcтвенного пневмоторакса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772653"/>
                  </a:ext>
                </a:extLst>
              </a:tr>
              <a:tr h="122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Кардиологические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03048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Клинико-диагностические центры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151999"/>
                  </a:ext>
                </a:extLst>
              </a:tr>
              <a:tr h="294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Колопроктологические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472688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Компьютерной томографии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982942"/>
                  </a:ext>
                </a:extLst>
              </a:tr>
              <a:tr h="208541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Лаборатории, всего, из них: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08798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зуботехнические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741880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клинико-диагностические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204651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 marL="25209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 централизованные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66042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микробиологические (бактериологические)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853014"/>
                  </a:ext>
                </a:extLst>
              </a:tr>
              <a:tr h="147461">
                <a:tc>
                  <a:txBody>
                    <a:bodyPr/>
                    <a:lstStyle/>
                    <a:p>
                      <a:pPr marL="21590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из них централизованные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33.3.1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560371"/>
                  </a:ext>
                </a:extLst>
              </a:tr>
            </a:tbl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F6ECCCC-EF8A-41FF-BBDD-F891DE92F15F}"/>
              </a:ext>
            </a:extLst>
          </p:cNvPr>
          <p:cNvSpPr/>
          <p:nvPr/>
        </p:nvSpPr>
        <p:spPr>
          <a:xfrm>
            <a:off x="8355435" y="2273418"/>
            <a:ext cx="2869035" cy="7885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Сведения о женских консультациях, являющихся юридическими лицами, в таблицу не включаются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999663A-3257-4E0F-BC8E-779E58A9899B}"/>
              </a:ext>
            </a:extLst>
          </p:cNvPr>
          <p:cNvSpPr/>
          <p:nvPr/>
        </p:nvSpPr>
        <p:spPr>
          <a:xfrm>
            <a:off x="4941115" y="3540153"/>
            <a:ext cx="6283355" cy="10654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Здравпункт – медицинский пункт, организованный на предприятии или в учреждении для оказания доврачебной и врачебной медицинской помощи в случаях травм, внезапных заболеваний, профессиональных отравлений, а также для организации мероприятий по профилактике производственного травматизма, общей и профессиональной заболеваемости, оздоровлению условий труда и быта работников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E8BC5EE-C1B7-4C12-9726-4269AAD32B8D}"/>
              </a:ext>
            </a:extLst>
          </p:cNvPr>
          <p:cNvSpPr/>
          <p:nvPr/>
        </p:nvSpPr>
        <p:spPr>
          <a:xfrm>
            <a:off x="4941114" y="4870834"/>
            <a:ext cx="6283355" cy="129507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tx1"/>
                </a:solidFill>
              </a:rPr>
              <a:t>Специализированные лаборатории </a:t>
            </a:r>
            <a:r>
              <a:rPr lang="ru-RU" sz="1200" b="1" dirty="0">
                <a:solidFill>
                  <a:schemeClr val="tx1"/>
                </a:solidFill>
              </a:rPr>
              <a:t>указывают только в том случае, если они являются самостоятельными подразделениями медицинской организации;</a:t>
            </a:r>
          </a:p>
          <a:p>
            <a:pPr algn="ctr"/>
            <a:endParaRPr lang="ru-RU" sz="8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u="sng" dirty="0">
                <a:solidFill>
                  <a:schemeClr val="tx1"/>
                </a:solidFill>
              </a:rPr>
              <a:t>Централизованные лаборатории </a:t>
            </a:r>
            <a:r>
              <a:rPr lang="ru-RU" sz="1200" b="1" dirty="0">
                <a:solidFill>
                  <a:schemeClr val="tx1"/>
                </a:solidFill>
              </a:rPr>
              <a:t>указывают, если они созданы распорядительным актом вышестоящего органа исполнительной власти в сфере охраны здоровья в качестве выполнения определенных видов исследований для нескольких медицинских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1736067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4332</TotalTime>
  <Words>3724</Words>
  <Application>Microsoft Office PowerPoint</Application>
  <PresentationFormat>Широкоэкранный</PresentationFormat>
  <Paragraphs>1460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Garamond</vt:lpstr>
      <vt:lpstr>Symbol</vt:lpstr>
      <vt:lpstr>Times New Roman</vt:lpstr>
      <vt:lpstr>Натуральные материалы</vt:lpstr>
      <vt:lpstr>Форма № 30 «Сведения о медицинской организации»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№ 30 «Сведения о медицинской организации»</dc:title>
  <dc:creator>Пользователь</dc:creator>
  <cp:lastModifiedBy>Пользователь</cp:lastModifiedBy>
  <cp:revision>41</cp:revision>
  <dcterms:created xsi:type="dcterms:W3CDTF">2023-09-08T08:25:13Z</dcterms:created>
  <dcterms:modified xsi:type="dcterms:W3CDTF">2025-01-13T06:43:52Z</dcterms:modified>
</cp:coreProperties>
</file>