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2" r:id="rId1"/>
  </p:sldMasterIdLst>
  <p:notesMasterIdLst>
    <p:notesMasterId r:id="rId10"/>
  </p:notesMasterIdLst>
  <p:sldIdLst>
    <p:sldId id="256" r:id="rId2"/>
    <p:sldId id="355" r:id="rId3"/>
    <p:sldId id="315" r:id="rId4"/>
    <p:sldId id="352" r:id="rId5"/>
    <p:sldId id="361" r:id="rId6"/>
    <p:sldId id="360" r:id="rId7"/>
    <p:sldId id="362" r:id="rId8"/>
    <p:sldId id="292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74" autoAdjust="0"/>
    <p:restoredTop sz="80667" autoAdjust="0"/>
  </p:normalViewPr>
  <p:slideViewPr>
    <p:cSldViewPr snapToGrid="0">
      <p:cViewPr varScale="1">
        <p:scale>
          <a:sx n="89" d="100"/>
          <a:sy n="89" d="100"/>
        </p:scale>
        <p:origin x="576" y="78"/>
      </p:cViewPr>
      <p:guideLst>
        <p:guide orient="horz" pos="2160"/>
        <p:guide pos="3840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0F1F0-5DEC-4FAB-8AFC-F99FFA2DBAD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E0671-C9F9-4948-A215-9EAC42978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125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E0671-C9F9-4948-A215-9EAC429785A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752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E0671-C9F9-4948-A215-9EAC429785A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134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4DF7E-B68B-4426-B6C5-85B23EDF37D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98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E0671-C9F9-4948-A215-9EAC429785A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315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E0671-C9F9-4948-A215-9EAC429785A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699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E0671-C9F9-4948-A215-9EAC429785A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628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E0671-C9F9-4948-A215-9EAC429785A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872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99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13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80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13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15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10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19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38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58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77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23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545D7-6320-4E72-9071-6C0ED2CD12BE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644F7-9446-47CA-BD99-82B9C8A01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50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7002" y="1910415"/>
            <a:ext cx="8915399" cy="2204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Соблюдение требований нормативной документации к заполнению форм отчетности №64 и №30 в 2025 году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53093" y="5413342"/>
            <a:ext cx="8915399" cy="1126283"/>
          </a:xfrm>
        </p:spPr>
        <p:txBody>
          <a:bodyPr>
            <a:normAutofit/>
          </a:bodyPr>
          <a:lstStyle/>
          <a:p>
            <a:pPr algn="r"/>
            <a:endParaRPr lang="ru-RU" dirty="0">
              <a:latin typeface="Monotype Corsiva" panose="03010101010201010101" pitchFamily="66" charset="0"/>
            </a:endParaRP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121" y="-91439"/>
            <a:ext cx="1795462" cy="163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818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3130" y="365125"/>
            <a:ext cx="7680960" cy="935355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>
                <a:solidFill>
                  <a:srgbClr val="C00000"/>
                </a:solidFill>
              </a:rPr>
              <a:t>Нормативная документация</a:t>
            </a:r>
          </a:p>
        </p:txBody>
      </p:sp>
      <p:pic>
        <p:nvPicPr>
          <p:cNvPr id="19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840" y="121555"/>
            <a:ext cx="1554480" cy="155448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metal">
            <a:bevelB/>
          </a:sp3d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0770" y="1512061"/>
            <a:ext cx="5574030" cy="5000182"/>
          </a:xfrm>
        </p:spPr>
        <p:txBody>
          <a:bodyPr>
            <a:normAutofit/>
          </a:bodyPr>
          <a:lstStyle/>
          <a:p>
            <a:pPr lvl="1"/>
            <a:r>
              <a:rPr lang="ru-RU" sz="1600" b="1" i="1" dirty="0">
                <a:latin typeface="+mj-lt"/>
              </a:rPr>
              <a:t>Приказ №1138н от 22.10.2020г.</a:t>
            </a:r>
          </a:p>
          <a:p>
            <a:pPr marL="457200" lvl="1" indent="0">
              <a:buNone/>
            </a:pPr>
            <a:r>
              <a:rPr lang="ru-RU" sz="1600" b="1" i="1" dirty="0">
                <a:latin typeface="+mj-lt"/>
              </a:rPr>
              <a:t>«Об утверждении формы статистического учета и отчетности №64 «Сведения о заготовке, хранении, транспортировке и клиническом использовании донорской крови и (или) ее компонентов» и порядка ее заполнения</a:t>
            </a:r>
          </a:p>
          <a:p>
            <a:pPr lvl="1"/>
            <a:r>
              <a:rPr lang="ru-RU" sz="1600" i="1" dirty="0"/>
              <a:t>Приказ №594 от 29.11.2024г.</a:t>
            </a:r>
          </a:p>
          <a:p>
            <a:pPr marL="457200" lvl="1" indent="0">
              <a:buNone/>
            </a:pPr>
            <a:r>
              <a:rPr lang="ru-RU" sz="1600" i="1" dirty="0"/>
              <a:t>«Об утверждении федерального статистического наблюдения №30 «Сведения о медицинской организации» и указаний по ее заполнению</a:t>
            </a:r>
            <a:r>
              <a:rPr lang="ru-RU" sz="1600" i="1" dirty="0">
                <a:latin typeface="+mj-lt"/>
              </a:rPr>
              <a:t> 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512061"/>
            <a:ext cx="4286250" cy="525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0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272" y="365759"/>
            <a:ext cx="8911687" cy="68072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Информация по заполнению ф. №64 и ф. №30</a:t>
            </a:r>
          </a:p>
        </p:txBody>
      </p:sp>
      <p:pic>
        <p:nvPicPr>
          <p:cNvPr id="5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840" y="121555"/>
            <a:ext cx="1554480" cy="155448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metal">
            <a:bevelB/>
          </a:sp3d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15290" y="1524000"/>
            <a:ext cx="10515600" cy="4503373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Объемы донорской крови или ее компонентов  указывать в литрах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одним знаком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запятой;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таблице 6000 графу 3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заполнять;</a:t>
            </a:r>
            <a:endParaRPr lang="en-US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ф. № 64 осуществляется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в единицах измерения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указанных  в форме;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Отчеты по ф. №64 и ф. №30 предоставлять медицинским статистикам своих учреждений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согласования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заведующим отдела организации оказания медицинской  помощи по профилю «трансфузиология» ГБУЗ «КРЦК» Никишиной Т.А.</a:t>
            </a:r>
          </a:p>
        </p:txBody>
      </p:sp>
    </p:spTree>
    <p:extLst>
      <p:ext uri="{BB962C8B-B14F-4D97-AF65-F5344CB8AC3E}">
        <p14:creationId xmlns:p14="http://schemas.microsoft.com/office/powerpoint/2010/main" val="363436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160" y="121555"/>
            <a:ext cx="10868660" cy="67854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ф. №64  Раздел 6, таблица 6000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Клиническое использование компонентов донорской крови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571924"/>
              </p:ext>
            </p:extLst>
          </p:nvPr>
        </p:nvGraphicFramePr>
        <p:xfrm>
          <a:off x="1165387" y="1047751"/>
          <a:ext cx="8589010" cy="5090160"/>
        </p:xfrm>
        <a:graphic>
          <a:graphicData uri="http://schemas.openxmlformats.org/drawingml/2006/table">
            <a:tbl>
              <a:tblPr firstRow="1" firstCol="1" bandRow="1"/>
              <a:tblGrid>
                <a:gridCol w="223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2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37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34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9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1253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№№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Получено годных для клинического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использования, 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Перелито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Утилизировано, 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заготовлено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</a:t>
                      </a:r>
                      <a:endParaRPr lang="ru-RU" sz="12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тельно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медицин-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ских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организа-ций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осуществляющих заготовку донорской крови и (или) ее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компонен-тов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реципиентов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трансфузий, из них: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Количество, 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3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облученных компонентов донорской крови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Кровь консервированная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Кровь консервированная, лейкоредуцированная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Х</a:t>
                      </a: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Эритроцитная масса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b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Х</a:t>
                      </a: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6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Эритроцитная</a:t>
                      </a:r>
                      <a:r>
                        <a:rPr lang="ru-RU" sz="1400" b="0" i="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масса с удаленным</a:t>
                      </a:r>
                      <a:b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i="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лейкотромбоцитным</a:t>
                      </a:r>
                      <a:r>
                        <a:rPr lang="ru-RU" sz="1400" b="0" i="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слоем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Х</a:t>
                      </a: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52" marR="66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840" y="121555"/>
            <a:ext cx="1554480" cy="155448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metal">
            <a:bevelB/>
          </a:sp3d>
        </p:spPr>
      </p:pic>
      <p:sp>
        <p:nvSpPr>
          <p:cNvPr id="9" name="Скругленная прямоугольная выноска 8"/>
          <p:cNvSpPr/>
          <p:nvPr/>
        </p:nvSpPr>
        <p:spPr>
          <a:xfrm rot="16200000">
            <a:off x="2580648" y="2814320"/>
            <a:ext cx="1524001" cy="1971040"/>
          </a:xfrm>
          <a:prstGeom prst="wedgeRoundRectCallout">
            <a:avLst>
              <a:gd name="adj1" fmla="val -9061"/>
              <a:gd name="adj2" fmla="val 14082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+mj-lt"/>
              </a:rPr>
              <a:t>Указывать число реципиентов по каждой строке 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 rot="5400000">
            <a:off x="9045326" y="3715634"/>
            <a:ext cx="1696720" cy="1865132"/>
          </a:xfrm>
          <a:prstGeom prst="wedgeRoundRectCallout">
            <a:avLst>
              <a:gd name="adj1" fmla="val -47750"/>
              <a:gd name="adj2" fmla="val 14050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+mj-lt"/>
              </a:rPr>
              <a:t>1 единица компонента донорской крови</a:t>
            </a:r>
            <a:r>
              <a:rPr lang="en-US" b="1" i="1" dirty="0">
                <a:solidFill>
                  <a:schemeClr val="tx1"/>
                </a:solidFill>
                <a:latin typeface="+mj-lt"/>
              </a:rPr>
              <a:t>=</a:t>
            </a:r>
            <a:r>
              <a:rPr lang="ru-RU" b="1" i="1" dirty="0">
                <a:solidFill>
                  <a:schemeClr val="tx1"/>
                </a:solidFill>
                <a:latin typeface="+mj-lt"/>
              </a:rPr>
              <a:t>1 трансфузия</a:t>
            </a: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 rot="5400000">
            <a:off x="9967548" y="1921878"/>
            <a:ext cx="1717406" cy="1789927"/>
          </a:xfrm>
          <a:prstGeom prst="wedgeRoundRectCallout">
            <a:avLst>
              <a:gd name="adj1" fmla="val -27554"/>
              <a:gd name="adj2" fmla="val 9411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+mj-lt"/>
              </a:rPr>
              <a:t>Дать расшифровку по каждому компоненту в пояснительной записке </a:t>
            </a:r>
          </a:p>
        </p:txBody>
      </p:sp>
    </p:spTree>
    <p:extLst>
      <p:ext uri="{BB962C8B-B14F-4D97-AF65-F5344CB8AC3E}">
        <p14:creationId xmlns:p14="http://schemas.microsoft.com/office/powerpoint/2010/main" val="170355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5430" y="213361"/>
            <a:ext cx="9597390" cy="9144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ф. № 30  таблица 3200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Трансфузионная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помощь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840" y="121555"/>
            <a:ext cx="1554480" cy="155448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metal">
            <a:bevelB/>
          </a:sp3d>
        </p:spPr>
      </p:pic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365693"/>
              </p:ext>
            </p:extLst>
          </p:nvPr>
        </p:nvGraphicFramePr>
        <p:xfrm>
          <a:off x="708660" y="1360172"/>
          <a:ext cx="10115549" cy="1698811"/>
        </p:xfrm>
        <a:graphic>
          <a:graphicData uri="http://schemas.openxmlformats.org/drawingml/2006/table">
            <a:tbl>
              <a:tblPr/>
              <a:tblGrid>
                <a:gridCol w="222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4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42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30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Трансфузионные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строки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пациентов, чел.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переливаний, ед.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Перелито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трансфузионных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средств, 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посттрансфузионных осложнений, ед.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Консервированная кровь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Эритроцитсодержащие среды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Плазма всех видов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Концентрат тромбоцитов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Аутогемотрансфузии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144" y="3342640"/>
            <a:ext cx="11535950" cy="3054349"/>
          </a:xfrm>
          <a:prstGeom prst="rect">
            <a:avLst/>
          </a:prstGeom>
          <a:ln>
            <a:solidFill>
              <a:srgbClr val="C00000"/>
            </a:solidFill>
            <a:prstDash val="solid"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 rot="5400000">
            <a:off x="6010960" y="1442489"/>
            <a:ext cx="1044757" cy="2247551"/>
          </a:xfrm>
          <a:prstGeom prst="wedgeRoundRectCallout">
            <a:avLst>
              <a:gd name="adj1" fmla="val -70041"/>
              <a:gd name="adj2" fmla="val 12092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+mj-lt"/>
              </a:rPr>
              <a:t>Указываются физические лица </a:t>
            </a:r>
          </a:p>
        </p:txBody>
      </p:sp>
    </p:spTree>
    <p:extLst>
      <p:ext uri="{BB962C8B-B14F-4D97-AF65-F5344CB8AC3E}">
        <p14:creationId xmlns:p14="http://schemas.microsoft.com/office/powerpoint/2010/main" val="293972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240" y="365125"/>
            <a:ext cx="10957560" cy="92519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ф. №64  Раздел 6, таблица 6100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Клиническое использование лекарственных препаратов, полученных из плазмы крови человека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8117985"/>
              </p:ext>
            </p:extLst>
          </p:nvPr>
        </p:nvGraphicFramePr>
        <p:xfrm>
          <a:off x="386081" y="1440180"/>
          <a:ext cx="7873999" cy="5307798"/>
        </p:xfrm>
        <a:graphic>
          <a:graphicData uri="http://schemas.openxmlformats.org/drawingml/2006/table">
            <a:tbl>
              <a:tblPr/>
              <a:tblGrid>
                <a:gridCol w="4046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3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6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NN строк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Получено для клинического использования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реципиентов, человек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перелитых лекарственных препаратов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 альбумина 5%, 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 альбумина 10%, 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 альбумина 20%, 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 альбумина 25% указывать в строке 3 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Плазбумин-20 и другие препараты 20% и 25% альбумина указывать в строке 3  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Иммуноглобулин человека антирезусный, доз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Иммуноглобулин человека антистафилококковый, доз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Иммуноглобулин человека нормальный, доз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внутримышечного введения,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ампула=1</a:t>
                      </a:r>
                      <a:r>
                        <a:rPr lang="ru-RU" sz="1400" b="1" i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доза</a:t>
                      </a: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14582"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Иммуноглобулин человека нормальный, раствор для внутривенного введения, доз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Иммуновенин</a:t>
                      </a: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Пентаглобин</a:t>
                      </a: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Привиджен</a:t>
                      </a:r>
                      <a:r>
                        <a:rPr lang="ru-RU" sz="1400" b="1" i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другие препараты  Иммуноглобулина человека нормального для в/в введения указывать в строке 7</a:t>
                      </a: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флакон=1 доза 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 свертывания крови VIII, ME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 свертывания крови IX, ME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Другое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" marR="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8321040" y="1919605"/>
            <a:ext cx="3600450" cy="1260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Таблицу заполнять строго в указанных единицах измерения!!!</a:t>
            </a:r>
          </a:p>
        </p:txBody>
      </p:sp>
      <p:pic>
        <p:nvPicPr>
          <p:cNvPr id="4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840" y="121555"/>
            <a:ext cx="1554480" cy="155448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metal">
            <a:bevelB/>
          </a:sp3d>
        </p:spPr>
      </p:pic>
    </p:spTree>
    <p:extLst>
      <p:ext uri="{BB962C8B-B14F-4D97-AF65-F5344CB8AC3E}">
        <p14:creationId xmlns:p14="http://schemas.microsoft.com/office/powerpoint/2010/main" val="3599073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910" y="365125"/>
            <a:ext cx="1010793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Информация по заполнению пояснительной записки</a:t>
            </a:r>
            <a:endParaRPr lang="ru-RU" sz="2400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42838923"/>
              </p:ext>
            </p:extLst>
          </p:nvPr>
        </p:nvGraphicFramePr>
        <p:xfrm>
          <a:off x="422910" y="2468523"/>
          <a:ext cx="5852160" cy="377190"/>
        </p:xfrm>
        <a:graphic>
          <a:graphicData uri="http://schemas.openxmlformats.org/drawingml/2006/table">
            <a:tbl>
              <a:tblPr firstRow="1" firstCol="1" bandRow="1"/>
              <a:tblGrid>
                <a:gridCol w="2183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190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реципиентов, чел.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4" marR="368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4" marR="3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Объект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0709986"/>
              </p:ext>
            </p:extLst>
          </p:nvPr>
        </p:nvGraphicFramePr>
        <p:xfrm>
          <a:off x="468630" y="3666632"/>
          <a:ext cx="11167111" cy="1311736"/>
        </p:xfrm>
        <a:graphic>
          <a:graphicData uri="http://schemas.openxmlformats.org/drawingml/2006/table">
            <a:tbl>
              <a:tblPr firstRow="1" firstCol="1" bandRow="1"/>
              <a:tblGrid>
                <a:gridCol w="103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7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53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2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6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1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92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3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272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81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компонента донорской крови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Утилизировано всего</a:t>
                      </a: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Истечение срока годности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Нарушение герметичности, бой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Утилизация по результатам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макрооценки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Отказ пациента от трансфузии, смерть пациента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компонента донорской крови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Нарушение условий хранения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Неисправность медицинского оборудования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Отвод донора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Иное (без указания)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76" marR="3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Объект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840" y="121555"/>
            <a:ext cx="1554480" cy="155448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metal">
            <a:bevelB/>
          </a:sp3d>
        </p:spPr>
      </p:pic>
      <p:sp>
        <p:nvSpPr>
          <p:cNvPr id="14" name="Прямоугольник 13"/>
          <p:cNvSpPr/>
          <p:nvPr/>
        </p:nvSpPr>
        <p:spPr>
          <a:xfrm>
            <a:off x="422910" y="1549122"/>
            <a:ext cx="10344150" cy="738664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lvl="0" indent="449263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пояснительной записке необходимо :</a:t>
            </a:r>
            <a:endParaRPr lang="ru-RU" altLang="ru-RU" sz="1400" dirty="0">
              <a:solidFill>
                <a:prstClr val="black"/>
              </a:solidFill>
            </a:endParaRPr>
          </a:p>
          <a:p>
            <a:pPr lvl="0" indent="449263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alt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указать </a:t>
            </a:r>
            <a:r>
              <a:rPr lang="ru-RU" alt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alt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бщее число реципиентов </a:t>
            </a:r>
            <a:r>
              <a:rPr lang="ru-RU" altLang="ru-RU" sz="1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alt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физических лиц, которым в отчетном году проводились трансфузии компонентов донорской крови </a:t>
            </a:r>
            <a:r>
              <a:rPr lang="ru-RU" alt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altLang="ru-RU" sz="1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 дублирования </a:t>
            </a:r>
            <a:r>
              <a:rPr lang="ru-RU" alt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всех госпитализациях в течение отчетного года). </a:t>
            </a:r>
            <a:endParaRPr lang="ru-RU" altLang="ru-RU" sz="1400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2910" y="3103602"/>
            <a:ext cx="1034415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600"/>
              </a:spcAft>
              <a:tabLst>
                <a:tab pos="9541510" algn="l"/>
              </a:tabLs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дать расшифровку по графе «Утилизировано» (таблица 6000) по каждому компоненту донорской крови (указывать все бракованные компоненты крови в клинике) по форме: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2910" y="5286509"/>
            <a:ext cx="11178540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60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дать пояснения в случае увеличения более чем на 20% количества трансфузий (переливаний) свежезамороженной	плазмы по итогам отчетного года по сравнению с предыдущем годом, при отсутствии информации об увеличении не менее чем на 20% количества реципиентов за аналогичный период времени (таблица 6000 строка 20 графы 5 и 6).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Овальная выноска 3"/>
          <p:cNvSpPr/>
          <p:nvPr/>
        </p:nvSpPr>
        <p:spPr>
          <a:xfrm>
            <a:off x="6913880" y="2122296"/>
            <a:ext cx="3616960" cy="981305"/>
          </a:xfrm>
          <a:prstGeom prst="wedgeEllipseCallout">
            <a:avLst>
              <a:gd name="adj1" fmla="val -101632"/>
              <a:gd name="adj2" fmla="val 5926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Сумма граф по каждому компоненту = количеству графы 9 «Утилизировано» таблицы 6000</a:t>
            </a:r>
          </a:p>
        </p:txBody>
      </p:sp>
    </p:spTree>
    <p:extLst>
      <p:ext uri="{BB962C8B-B14F-4D97-AF65-F5344CB8AC3E}">
        <p14:creationId xmlns:p14="http://schemas.microsoft.com/office/powerpoint/2010/main" val="139635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648" y="772160"/>
            <a:ext cx="10515600" cy="2631440"/>
          </a:xfrm>
        </p:spPr>
        <p:txBody>
          <a:bodyPr>
            <a:normAutofit fontScale="90000"/>
          </a:bodyPr>
          <a:lstStyle/>
          <a:p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Cambria Math" panose="02040503050406030204" pitchFamily="18" charset="0"/>
              </a:rPr>
            </a:br>
            <a:r>
              <a:rPr lang="ru-RU" sz="4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br>
              <a:rPr lang="ru-RU" sz="48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3600" b="1" i="1" dirty="0">
                <a:latin typeface="Palatino Linotype" panose="02040502050505030304" pitchFamily="18" charset="0"/>
                <a:ea typeface="Cambria Math" panose="02040503050406030204" pitchFamily="18" charset="0"/>
              </a:rPr>
              <a:t>Контактные телефоны : 8(8212)286008, доб.250</a:t>
            </a:r>
            <a:br>
              <a:rPr lang="ru-RU" sz="3600" b="1" i="1" dirty="0">
                <a:latin typeface="Palatino Linotype" panose="02040502050505030304" pitchFamily="18" charset="0"/>
                <a:ea typeface="Cambria Math" panose="02040503050406030204" pitchFamily="18" charset="0"/>
              </a:rPr>
            </a:br>
            <a:r>
              <a:rPr lang="ru-RU" sz="3600" b="1" i="1" dirty="0">
                <a:latin typeface="Palatino Linotype" panose="02040502050505030304" pitchFamily="18" charset="0"/>
                <a:ea typeface="Cambria Math" panose="02040503050406030204" pitchFamily="18" charset="0"/>
              </a:rPr>
              <a:t>сот. 89128622179  Парфенова Марина Ивановна</a:t>
            </a:r>
            <a:br>
              <a:rPr lang="ru-RU" sz="3600" b="1" i="1" dirty="0">
                <a:latin typeface="Palatino Linotype" panose="02040502050505030304" pitchFamily="18" charset="0"/>
                <a:ea typeface="Cambria Math" panose="02040503050406030204" pitchFamily="18" charset="0"/>
              </a:rPr>
            </a:br>
            <a:r>
              <a:rPr lang="ru-RU" sz="3600" b="1" i="1" dirty="0">
                <a:latin typeface="Palatino Linotype" panose="02040502050505030304" pitchFamily="18" charset="0"/>
                <a:ea typeface="Cambria Math" panose="02040503050406030204" pitchFamily="18" charset="0"/>
              </a:rPr>
              <a:t>сот. 89121496171   Никишина Татьяна Александровна</a:t>
            </a:r>
            <a:br>
              <a:rPr lang="ru-RU" sz="3600" b="1" i="1" dirty="0">
                <a:latin typeface="Palatino Linotype" panose="02040502050505030304" pitchFamily="18" charset="0"/>
                <a:ea typeface="Cambria Math" panose="02040503050406030204" pitchFamily="18" charset="0"/>
              </a:rPr>
            </a:br>
            <a:br>
              <a:rPr lang="ru-RU" sz="4800" b="1" dirty="0">
                <a:latin typeface="Palatino Linotype" panose="02040502050505030304" pitchFamily="18" charset="0"/>
                <a:ea typeface="Cambria Math" panose="02040503050406030204" pitchFamily="18" charset="0"/>
              </a:rPr>
            </a:br>
            <a:endParaRPr lang="ru-RU" sz="4800" b="1" dirty="0">
              <a:latin typeface="Palatino Linotype" panose="02040502050505030304" pitchFamily="18" charset="0"/>
              <a:ea typeface="Cambria Math" panose="020405030504060302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960" y="3698240"/>
            <a:ext cx="3380740" cy="3069590"/>
          </a:xfrm>
        </p:spPr>
      </p:pic>
    </p:spTree>
    <p:extLst>
      <p:ext uri="{BB962C8B-B14F-4D97-AF65-F5344CB8AC3E}">
        <p14:creationId xmlns:p14="http://schemas.microsoft.com/office/powerpoint/2010/main" val="273316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11576</TotalTime>
  <Words>850</Words>
  <Application>Microsoft Office PowerPoint</Application>
  <PresentationFormat>Широкоэкранный</PresentationFormat>
  <Paragraphs>231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Monotype Corsiva</vt:lpstr>
      <vt:lpstr>Palatino Linotype</vt:lpstr>
      <vt:lpstr>Times New Roman</vt:lpstr>
      <vt:lpstr>Тема Office</vt:lpstr>
      <vt:lpstr>Соблюдение требований нормативной документации к заполнению форм отчетности №64 и №30 в 2025 году</vt:lpstr>
      <vt:lpstr>Нормативная документация</vt:lpstr>
      <vt:lpstr>Информация по заполнению ф. №64 и ф. №30</vt:lpstr>
      <vt:lpstr>ф. №64  Раздел 6, таблица 6000  Клиническое использование компонентов донорской крови</vt:lpstr>
      <vt:lpstr>ф. № 30  таблица 3200  Трансфузионная помощь</vt:lpstr>
      <vt:lpstr>ф. №64  Раздел 6, таблица 6100  Клиническое использование лекарственных препаратов, полученных из плазмы крови человека</vt:lpstr>
      <vt:lpstr>Информация по заполнению пояснительной записки</vt:lpstr>
      <vt:lpstr>   Контактные телефоны : 8(8212)286008, доб.250 сот. 89128622179  Парфенова Марина Ивановна сот. 89121496171   Никишина Татьяна Александровна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Никишина Татьяна Александровна</dc:creator>
  <cp:lastModifiedBy>Пользователь</cp:lastModifiedBy>
  <cp:revision>1365</cp:revision>
  <cp:lastPrinted>2024-02-19T05:41:28Z</cp:lastPrinted>
  <dcterms:created xsi:type="dcterms:W3CDTF">2019-08-24T17:11:24Z</dcterms:created>
  <dcterms:modified xsi:type="dcterms:W3CDTF">2024-12-20T15:07:43Z</dcterms:modified>
</cp:coreProperties>
</file>