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20B4B-1285-4633-928C-8EE6A649239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723A8-882D-4542-AEBE-B74D96415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58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597F-A976-4073-9E7F-5E100C7A21FE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0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F404-D0E0-4A9A-A4CB-CA692D64CFA5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0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00B2E-FDC8-4AB7-B069-4C8087B9262D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1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345D-E0A2-41FA-A0B4-F4818BBAF8B4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1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1299-3AEA-465E-ABFB-377D4070CAC6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64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4782-FF21-4839-BB4E-E0FBEA000944}" type="datetime1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74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8A87-D09F-42AC-A89F-3006815E2155}" type="datetime1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80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9F14-167F-4F43-8A86-27020F8A0170}" type="datetime1">
              <a:rPr lang="ru-RU" smtClean="0"/>
              <a:t>11.12.2024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8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3DE5D-35A1-4062-9FFE-FF19D0622C2B}" type="datetime1">
              <a:rPr lang="ru-RU" smtClean="0"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5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A8173C-83A8-4870-B68A-D3E8EAF33B14}" type="datetime1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0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476B-22F6-4EC3-9A7A-7C1811B90355}" type="datetime1">
              <a:rPr lang="ru-RU" smtClean="0"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9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A34F7-BCFD-4D6F-80C5-5514D7C3B71E}" type="datetime1">
              <a:rPr lang="ru-RU" smtClean="0"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ADF07D-730B-47F5-9F3F-075636C6E1C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49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tg001@secmail.rk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E3F58D-6BE9-42EB-9AE4-3A6E98F34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556738" cy="11201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Годовой отчет 2024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F733BC64-0832-4F1E-B079-81DA1F5B3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224262"/>
            <a:ext cx="10167457" cy="211284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Форма ФСН № 14 «Сведения о деятельности подразделений медицинских организаций, оказывающих медицинскую помощь в стационарных условиях»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589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ABCD2-3E4D-437C-9E65-27C45300A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87" y="375613"/>
            <a:ext cx="9953029" cy="48798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Таб. 4000 </a:t>
            </a:r>
            <a:r>
              <a:rPr lang="ru-RU" sz="2800" dirty="0"/>
              <a:t>Хирургическая работа стационара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8E7712-9448-4A92-B436-3485B7B2F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876" y="1216404"/>
            <a:ext cx="10540257" cy="5029666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В таблицу включаются сведения о всех выполненных операциях (плановых и экстренных), проведенных в лечебном учреждении, независимо от того, в каком отделении была проведена операция.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При проведении нескольких операций одному и тому же пациенту в таблице показываются все операции, независимо от того, одномоментно или в разные сроки были произведены эти операции.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Операция, произведенная в несколько этапов в течение одной госпитализации, учитывается как одна операция.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В графе «умерло оперированных в стационаре» указывается число умерших оперированных пациентов, независимо от причины смерти: заболевание, по поводу которого была произведена операция, осложнение, связанное с операцией или другие заболевания.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В случае смерти пациента, перенесшего несколько операций, как умершего его следуют показывать лишь по одной операции (наиболее сложной и радикальной).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>В графе 28 - указывается число направленных материалов на морфологическое исследование </a:t>
            </a:r>
            <a:r>
              <a:rPr lang="ru-RU" u="sng" dirty="0">
                <a:solidFill>
                  <a:srgbClr val="FF0000"/>
                </a:solidFill>
              </a:rPr>
              <a:t>по числу операций </a:t>
            </a:r>
            <a:r>
              <a:rPr lang="ru-RU" dirty="0"/>
              <a:t>(Приказ МЗ РФ от 24 марта 2016 г. №179Н)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EEAAAD-E64A-44FC-8230-0B9915EE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3133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10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2703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2B2B8-CB60-4652-87F1-D3B65A6AB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0" y="266556"/>
            <a:ext cx="8534401" cy="597044"/>
          </a:xfrm>
        </p:spPr>
        <p:txBody>
          <a:bodyPr>
            <a:normAutofit/>
          </a:bodyPr>
          <a:lstStyle/>
          <a:p>
            <a:r>
              <a:rPr lang="ru-RU" sz="2800" dirty="0"/>
              <a:t>Форма 14 </a:t>
            </a:r>
            <a:r>
              <a:rPr lang="ru-RU" sz="2800" dirty="0">
                <a:solidFill>
                  <a:srgbClr val="FF0000"/>
                </a:solidFill>
              </a:rPr>
              <a:t>таб. 4000, 4001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DCDC97-A93C-4DF7-A603-09B2E9C01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545" y="977084"/>
            <a:ext cx="10498312" cy="4903831"/>
          </a:xfrm>
        </p:spPr>
        <p:txBody>
          <a:bodyPr>
            <a:normAutofit/>
          </a:bodyPr>
          <a:lstStyle/>
          <a:p>
            <a:r>
              <a:rPr lang="ru-RU" dirty="0"/>
              <a:t>В строке 21 к «прочим» операциям могут быть отнесены</a:t>
            </a:r>
          </a:p>
          <a:p>
            <a:r>
              <a:rPr lang="ru-RU" dirty="0"/>
              <a:t>только:</a:t>
            </a:r>
          </a:p>
          <a:p>
            <a:r>
              <a:rPr lang="ru-RU" dirty="0"/>
              <a:t>1. Операции на мочевом пузыре и уретре</a:t>
            </a:r>
          </a:p>
          <a:p>
            <a:r>
              <a:rPr lang="ru-RU" dirty="0"/>
              <a:t>2. Операции на забрюшинном пространстве</a:t>
            </a:r>
          </a:p>
          <a:p>
            <a:r>
              <a:rPr lang="ru-RU" dirty="0"/>
              <a:t>3. Трансплантация костного мозга</a:t>
            </a:r>
          </a:p>
          <a:p>
            <a:r>
              <a:rPr lang="ru-RU" dirty="0">
                <a:solidFill>
                  <a:srgbClr val="FF0000"/>
                </a:solidFill>
              </a:rPr>
              <a:t>!</a:t>
            </a:r>
            <a:r>
              <a:rPr lang="ru-RU" dirty="0"/>
              <a:t> Все остальные операции должны быть учтены по</a:t>
            </a:r>
          </a:p>
          <a:p>
            <a:r>
              <a:rPr lang="ru-RU" dirty="0"/>
              <a:t>анатомическому признаку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875473-5FA7-4442-ADC1-7CE38AD7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6540" y="6279626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11</a:t>
            </a:fld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ECBAF4E-FFC7-43A7-9E87-10FF1C227524}"/>
              </a:ext>
            </a:extLst>
          </p:cNvPr>
          <p:cNvSpPr/>
          <p:nvPr/>
        </p:nvSpPr>
        <p:spPr>
          <a:xfrm>
            <a:off x="583545" y="1812023"/>
            <a:ext cx="7771892" cy="17113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6172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DD2312-8B52-4C4D-A7B7-52C496CF0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48404"/>
            <a:ext cx="10011752" cy="1498600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ТАБЛИЦА 4110 </a:t>
            </a:r>
            <a:br>
              <a:rPr lang="ru-RU" sz="2800" dirty="0"/>
            </a:br>
            <a:r>
              <a:rPr lang="ru-RU" sz="2800" b="1" dirty="0"/>
              <a:t>ВИДЫ АНЕСТЕЗИЙ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6E0C2E-5D0D-4F61-A23C-97B4179CC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921079"/>
            <a:ext cx="10934539" cy="407332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Все случаи летальных исходов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вследствие анестезии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должны подтверждаться документально путем предоставления посмертного эпикриза и протокола патолого-анатомического вскрытия либо судебно-медицинской экспертизы.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1F4324-8CC1-415A-8F5C-470A1156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208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12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1834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680" y="1670835"/>
            <a:ext cx="10699648" cy="4182378"/>
          </a:xfrm>
        </p:spPr>
        <p:txBody>
          <a:bodyPr/>
          <a:lstStyle/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/>
              <a:t>№12«Сведения о числе заболеваний, зарегистрированных у пациентов, проживающих в районе обслуживания медицинской организации»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/>
              <a:t>№13«</a:t>
            </a:r>
            <a:r>
              <a:rPr lang="ru-RU" b="1" dirty="0"/>
              <a:t>Сведения о беременности с абортивным исходом»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/>
              <a:t>№30«</a:t>
            </a:r>
            <a:r>
              <a:rPr lang="ru-RU" b="1" dirty="0"/>
              <a:t>Сведения о медицинской организации»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1" dirty="0"/>
              <a:t>№32</a:t>
            </a:r>
            <a:r>
              <a:rPr lang="ru-RU" b="1" dirty="0"/>
              <a:t> </a:t>
            </a:r>
            <a:r>
              <a:rPr lang="en-US" b="1" dirty="0"/>
              <a:t>«</a:t>
            </a:r>
            <a:r>
              <a:rPr lang="ru-RU" b="1" dirty="0"/>
              <a:t>Сведения о медицинской помощи беременным, роженицам и родильницам»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8485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13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2973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561" y="1988191"/>
            <a:ext cx="8534400" cy="418237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формой ФСН № 12: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Число заболеваний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(острые и повторные инфаркты миокарда и острые формы цереброваскулярных болезней, пневмонии и другие заболевания, требующие лечения в стационарных условиях) в форме № 14 должно быть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меньше или равно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чем в форме № 12.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Исключение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число заболеваний в форме № 14 может быть больше, чем в форме № 12, только в случае госпитализации лиц с вышеуказанными нозологическими единицами, не проживающими на территории обслуживания медицинской организации.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8485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14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98998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838" y="1679224"/>
            <a:ext cx="10763966" cy="4182378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формой ФСН № 13: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количеству выполненных абортов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4000, 146, 03 &lt;= 13, 1000, 1, 04 + 13, 2000, 1, 04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количеству умерших вследствие абортов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4000, 146, 19 &lt;= 13, 3000, 1, 01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числу абортов, при проведении которых наблюдались осложнения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4000, 146, 11 &lt;= 13, 1105, 1 + 13, 2105, 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15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973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812022"/>
            <a:ext cx="10741593" cy="4182378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формой ФСН № 30: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Число выбывших (выписано + умерло) пациентов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форме № 14 меньше, чем в 30 форме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на число переведенных пациентов</a:t>
            </a:r>
          </a:p>
          <a:p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умерших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пациентов в форме № 14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равно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числу умерших в форме № 30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3985" y="6226292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16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4743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561" y="1812022"/>
            <a:ext cx="10959706" cy="418237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формой ФСН № 30: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 числу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патологоанатомических вскрытий</a:t>
            </a:r>
            <a:r>
              <a:rPr lang="ru-RU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умерших в стационаре: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Всего: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2000, 10, 09 + 14, 2000, 10, 29 =&gt; 30, 5503, 11, 03 -30, 5503, 11, 09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Взрослые: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2000, 10, 09 =&gt; (30, 5503, 11, 03 –30, 5503, 111,03) –(30, 5503, 11, 09 –30, 5503, 111, 09)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Дети: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2000, 10, 29 = &gt; 30, 5503, 111, 03 –30, 5503, 111, 09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Умершие новорожденные в первые 168 часов жизни: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14, 2200, 1, 01 =&gt; 30, 5503, 300, 03 -30, 5503, 300, 09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8144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17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12012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CC1CEB-52E2-4978-9723-54D1C020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561" y="343949"/>
            <a:ext cx="9793639" cy="1175884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ФОРМА ФСН № 14 </a:t>
            </a:r>
            <a:br>
              <a:rPr lang="ru-RU" sz="2800" dirty="0"/>
            </a:br>
            <a:r>
              <a:rPr lang="ru-RU" sz="2800" b="1" dirty="0"/>
              <a:t>МЕЖФОРМЕННЫЙ КОНТРОЛЬ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30AA3C-3141-4CEE-ADF3-518A61D3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561" y="1619075"/>
            <a:ext cx="10831078" cy="4182378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 формой ФСН № 32: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 числу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умерших новорожденных в первые 168 часов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жизни в стационаре: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14, 2200, 1, 01 &gt;= 32, 2250, 1, 06 + 32, 2260, 1, 08 + 14, 3000, 1, 06 + 14, 3000, 1, 09</a:t>
            </a:r>
            <a:endParaRPr lang="ru-RU" sz="16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4EBB8D-F6BE-4186-8DEF-117960966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8819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18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8831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F46E3-6DDC-4F3C-A001-4871CD7C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02" y="276837"/>
            <a:ext cx="10238255" cy="105843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ФОРМА ФС</a:t>
            </a:r>
            <a:b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ФОРМА ФСН № 30 ТАБЛИЦА 3100 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КОЕЧНЫЙ ФОНД И ЕГО ИСПОЛЬЗОВАНИЕ </a:t>
            </a: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Н № 30 ТАБЛИЦА 3100 </a:t>
            </a:r>
            <a:br>
              <a:rPr lang="ru-RU" sz="28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КОЕЧНЫЙ ФОНД И ЕГО ИСПОЛЬЗОВАНИЕ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F09DCF-C5CD-495F-BAB2-914DF829F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765" y="989901"/>
            <a:ext cx="11194600" cy="4521665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В строку 78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«движение больных новорожденных» включаются сведения о новорожденных,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родившихся больными или заболевших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 акушерском стационаре, которые не переводились в другие отделения («движение» больных новорожденных из формы № 32). 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Если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перевод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новорожденного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не проводился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и случай считается законченным в акушерском стационаре, то этот новорожденный показывается как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выписанный (умерший) по строке 78.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В случае перевода больного новорожденного из акушерского стационара (из формы № 32 таблицы 2250, 2260) на койки патологии новорожденных в педиатрические стационары (стр. 35.1) или койки реанимации для новорожденных (стр. 45.1), он показывается как выписанный (переводом) из родильных отделений акушерских стационаров.</a:t>
            </a: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0D6B4E-C1BB-4B3C-B970-9C1D8269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5688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19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306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33382-B650-4B35-BE98-D3E4DD689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19" y="572082"/>
            <a:ext cx="11610363" cy="954714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ФОРМА ФЕДЕРАЛЬНОГО  СТАТИСТИЧЕСКОГО НАБЛЮДЕНИЯ № 14</a:t>
            </a:r>
            <a:b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«Сведения о деятельности подразделений медицинской организации, оказывающих медицинскую помощь в стационарных условиях»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A3C166-3729-4C3D-A794-9F2FFFF5E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42" y="1806198"/>
            <a:ext cx="11341915" cy="447972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/>
              <a:t>Форму федерального статистического наблюдения № 14 составляют и предоставляют юридические лица –медицинские организации, имеющие подразделения, оказывающие медицинскую помощь в стационарных условиях.</a:t>
            </a:r>
            <a:endParaRPr lang="ru-RU" dirty="0"/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/>
              <a:t>В Форму включаются сведения о числе и составе пациентов, исходах их лечения, о числе койко-дней, проведенных пациентами в круглосуточном стационаре, и об объеме хирургической помощи (экстренной и плановой). 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5E32A4-73D5-4921-B725-4C4FEBC6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6469" y="6382757"/>
            <a:ext cx="1312025" cy="3651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2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10174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F46E3-6DDC-4F3C-A001-4871CD7C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598" y="453005"/>
            <a:ext cx="10238255" cy="103327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ФОРМА ФСН № 30 ТАБЛИЦА 3100 </a:t>
            </a:r>
            <a:br>
              <a:rPr lang="ru-RU" sz="28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КОЕЧНЫЙ ФОНД И ЕГО ИСПОЛЬЗОВАНИЕ</a:t>
            </a:r>
            <a:endParaRPr lang="ru-RU" sz="28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F09DCF-C5CD-495F-BAB2-914DF829F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598" y="327171"/>
            <a:ext cx="10817093" cy="530184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ФОРМА ФСН № 30 ТАБЛИЦА 3100 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</a:rPr>
              <a:t>КОЕЧНЫЙ ФОНД И ЕГО ИСПОЛЬЗОВАНИЕ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0D6B4E-C1BB-4B3C-B970-9C1D8269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9755" y="6223030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20</a:t>
            </a:fld>
            <a:endParaRPr lang="ru-RU" sz="16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0934A51-D0CF-416B-8131-28DE0C1EC0E2}"/>
              </a:ext>
            </a:extLst>
          </p:cNvPr>
          <p:cNvSpPr txBox="1">
            <a:spLocks/>
          </p:cNvSpPr>
          <p:nvPr/>
        </p:nvSpPr>
        <p:spPr>
          <a:xfrm>
            <a:off x="678617" y="327171"/>
            <a:ext cx="10238255" cy="10332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ФОРМА ФСН № 30 ТАБЛИЦА 3100 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КОЕЧНЫЙ ФОНД И ЕГО ИСПОЛЬЗОВАНИЕ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F3B21C1-25A8-4A4C-AC1D-6D03B2237649}"/>
              </a:ext>
            </a:extLst>
          </p:cNvPr>
          <p:cNvSpPr txBox="1">
            <a:spLocks/>
          </p:cNvSpPr>
          <p:nvPr/>
        </p:nvSpPr>
        <p:spPr>
          <a:xfrm>
            <a:off x="846398" y="757805"/>
            <a:ext cx="10238255" cy="10332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AD79F76-2F85-44A3-930C-738E49B1AB85}"/>
              </a:ext>
            </a:extLst>
          </p:cNvPr>
          <p:cNvSpPr/>
          <p:nvPr/>
        </p:nvSpPr>
        <p:spPr>
          <a:xfrm>
            <a:off x="678617" y="1859340"/>
            <a:ext cx="104955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Необходимо обратить внимание на показатель деятельности стационара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работа (занятость) койки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который не должен превышать рекомендованный по Территориальной программе госгарантий (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330 дней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). 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работе койки в целом по МО или по отдельным профилям коек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более 350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или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менее 280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дней в году – предоставить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пояснительную записку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 указанием причин высокой (низкой) работы койки и план мероприятий по повышению эффективности использования коечного фонда с целью удовлетворения потребности населения в оказании медицинской помощи в стационарных условиях.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886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56563BC-9AA0-499D-93F7-7BB9584B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4321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21</a:t>
            </a:fld>
            <a:endParaRPr lang="ru-RU" sz="16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2576C95-82AE-47C0-B03B-66A410D8FC5A}"/>
              </a:ext>
            </a:extLst>
          </p:cNvPr>
          <p:cNvSpPr/>
          <p:nvPr/>
        </p:nvSpPr>
        <p:spPr>
          <a:xfrm>
            <a:off x="478171" y="1582341"/>
            <a:ext cx="110272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Семяшкина Ольга Семёновна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статистик ГБУЗ РК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медицинский информационно-аналитический центр»</a:t>
            </a: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o.s.semyashkina@minzdrav.rkomi.ru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(212) 301240 доб. 621</a:t>
            </a:r>
          </a:p>
        </p:txBody>
      </p:sp>
    </p:spTree>
    <p:extLst>
      <p:ext uri="{BB962C8B-B14F-4D97-AF65-F5344CB8AC3E}">
        <p14:creationId xmlns:p14="http://schemas.microsoft.com/office/powerpoint/2010/main" val="395163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2C59A-9815-4360-B909-88D3DD67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024" y="234950"/>
            <a:ext cx="11383860" cy="669925"/>
          </a:xfrm>
        </p:spPr>
        <p:txBody>
          <a:bodyPr>
            <a:normAutofit/>
          </a:bodyPr>
          <a:lstStyle/>
          <a:p>
            <a:r>
              <a:rPr lang="ru-RU" sz="2400" b="1" dirty="0"/>
              <a:t>Документы, которые необходимо предоставить при сдаче годового отчета за 2024 год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50C52E-CC35-41B6-A545-6E0BA9C9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9755" y="6288087"/>
            <a:ext cx="1142245" cy="569913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3</a:t>
            </a:fld>
            <a:endParaRPr lang="ru-RU" sz="16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A6990F-CC59-4680-9B3C-9FEB7C650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39823"/>
              </p:ext>
            </p:extLst>
          </p:nvPr>
        </p:nvGraphicFramePr>
        <p:xfrm>
          <a:off x="570451" y="1096628"/>
          <a:ext cx="10528184" cy="444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042">
                  <a:extLst>
                    <a:ext uri="{9D8B030D-6E8A-4147-A177-3AD203B41FA5}">
                      <a16:colId xmlns:a16="http://schemas.microsoft.com/office/drawing/2014/main" val="2318736483"/>
                    </a:ext>
                  </a:extLst>
                </a:gridCol>
                <a:gridCol w="5930930">
                  <a:extLst>
                    <a:ext uri="{9D8B030D-6E8A-4147-A177-3AD203B41FA5}">
                      <a16:colId xmlns:a16="http://schemas.microsoft.com/office/drawing/2014/main" val="3911978652"/>
                    </a:ext>
                  </a:extLst>
                </a:gridCol>
                <a:gridCol w="3130212">
                  <a:extLst>
                    <a:ext uri="{9D8B030D-6E8A-4147-A177-3AD203B41FA5}">
                      <a16:colId xmlns:a16="http://schemas.microsoft.com/office/drawing/2014/main" val="2959754602"/>
                    </a:ext>
                  </a:extLst>
                </a:gridCol>
              </a:tblGrid>
              <a:tr h="608110"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Таблица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Сведения для предоставления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Формат для предоставления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9932158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r>
                        <a:rPr lang="ru-RU" sz="1400" dirty="0"/>
                        <a:t>Таблица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Расшифровка  строки 19 таб.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Любой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087282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r>
                        <a:rPr lang="ru-RU" sz="1400" dirty="0"/>
                        <a:t>Таблица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Расшифровка  строки 22 таб.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Любой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39525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a:t>Таблица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Сведения о материнской смертности (Посмертный эпикриз и протокол вскрытия на каждый случай МС)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Скан в формате </a:t>
                      </a:r>
                      <a:r>
                        <a:rPr lang="en-US" sz="1400" dirty="0"/>
                        <a:t>pdf</a:t>
                      </a:r>
                      <a:r>
                        <a:rPr lang="ru-RU" sz="1400" dirty="0"/>
                        <a:t> одним файлом на каждый случай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272371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n-cs"/>
                        </a:rPr>
                        <a:t>Таблица 2000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Выписной эпикриз на случай…Посмертный эпикриз на случай (</a:t>
                      </a:r>
                      <a:r>
                        <a:rPr lang="ru-RU" sz="1400" b="1" dirty="0"/>
                        <a:t>только для случаев, предоставляемых в МЗ – слайд № 3</a:t>
                      </a:r>
                      <a:r>
                        <a:rPr lang="ru-RU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Скан в формате </a:t>
                      </a:r>
                      <a:r>
                        <a:rPr lang="en-US" sz="1400" dirty="0"/>
                        <a:t>pdf</a:t>
                      </a:r>
                      <a:r>
                        <a:rPr lang="ru-RU" sz="1400" dirty="0"/>
                        <a:t> одним файлом на каждый случай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631358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r>
                        <a:rPr lang="ru-RU" sz="1400" dirty="0"/>
                        <a:t>Таблица4000</a:t>
                      </a:r>
                    </a:p>
                    <a:p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ФФСН № 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Расшифровка операций в стр. 21 таб. 4000 ФФСН №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Любой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716983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r>
                        <a:rPr lang="ru-RU" sz="1400" dirty="0"/>
                        <a:t>Таблица4000</a:t>
                      </a:r>
                    </a:p>
                    <a:p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ФФСН № 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Сведения о случаях расхождений клинических и патологоанатомических (судебно-медицинских) диагнозов в связи с неустановленным при жизни сердечно-сосудистыми заболеваниями.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 шаблону в формате </a:t>
                      </a:r>
                      <a:r>
                        <a:rPr lang="en-US" sz="1400" dirty="0"/>
                        <a:t>Word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954930"/>
                  </a:ext>
                </a:extLst>
              </a:tr>
              <a:tr h="488229">
                <a:tc>
                  <a:txBody>
                    <a:bodyPr/>
                    <a:lstStyle/>
                    <a:p>
                      <a:r>
                        <a:rPr lang="ru-RU" sz="1400" dirty="0"/>
                        <a:t>Таблица 3100 ФФСН №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Структура коечного фонда (круглосуточный стационар)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 Утвержденный Приказ медицинской       организации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1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5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31928-1CE7-471D-8522-FA638208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20475"/>
            <a:ext cx="9718137" cy="815158"/>
          </a:xfrm>
        </p:spPr>
        <p:txBody>
          <a:bodyPr>
            <a:normAutofit/>
          </a:bodyPr>
          <a:lstStyle/>
          <a:p>
            <a:r>
              <a:rPr lang="ru-RU" sz="2400" b="1" dirty="0"/>
              <a:t>НЕОБХОДИМО ПРЕДСТАВИТЬ ПОДТВЕРЖДЕНИЯ НА СЛЕДУЮЩИЕ СЛУЧАИ СМЕРТИ: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01E2C4-4558-486E-8802-4C8DEB0CA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053079"/>
            <a:ext cx="10783536" cy="5314165"/>
          </a:xfrm>
        </p:spPr>
        <p:txBody>
          <a:bodyPr>
            <a:normAutofit fontScale="62500" lnSpcReduction="20000"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Сепсис (А40-41)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Анемии (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D50-D64</a:t>
            </a:r>
            <a:r>
              <a:rPr lang="en-US" sz="1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en-US" sz="1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Отдельные нарушения, вовлекающие иммунный механизм (D80-D89)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Ожирение (Е66)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Острая ревматическая лихорадка (I00-I02) –для детей до 1 года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Хронические ревматические болезни сердца (I05-I09) –для детей до 1 года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Грипп (J09-J11) –для детей 0-17 лет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Острые респираторные  инфекции верхних дыхательных путей (J00-J06)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Язва желудка и двенадцатиперстной кишки (К25-К26) –для детей 0-17 лет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Гастрит и дуоденит (К29) –для взрослых 18 лет и старше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Системные поражения соединительной ткани (М30-М35)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Материнская смертность (О00-О99)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Туберкулез органов дыхания (А15-А16) –для детей 0 -17 лет</a:t>
            </a:r>
            <a:endParaRPr lang="ru-RU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Сосудистые миелопатии (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G95.1)</a:t>
            </a:r>
            <a:endParaRPr lang="en-US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Хронический отит (</a:t>
            </a:r>
            <a:r>
              <a:rPr lang="en-US" sz="1900" b="1" dirty="0"/>
              <a:t>H66.2-4, H66.1-3)</a:t>
            </a:r>
            <a:endParaRPr lang="en-US" sz="1900" dirty="0"/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Геморрой (</a:t>
            </a:r>
            <a:r>
              <a:rPr lang="en-US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K64, </a:t>
            </a:r>
            <a:r>
              <a:rPr lang="ru-RU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строка 12.6)</a:t>
            </a:r>
            <a:endParaRPr lang="ru-RU" sz="1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1900" b="1" dirty="0"/>
              <a:t>Симптомы, признаки и отклонения от нормы… (R00-R99)</a:t>
            </a:r>
            <a:endParaRPr lang="ru-RU" sz="1900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BA1C25-2BB2-4132-845B-F81B614E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6664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4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8632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31928-1CE7-471D-8522-FA638208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47474"/>
            <a:ext cx="9718137" cy="81515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ПРЕДСТАВИТЬ ПОДТВЕРЖДЕНИЯ НА СЛЕДУЮЩИЕ СЛУЧАИ СМЕРТИ: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01E2C4-4558-486E-8802-4C8DEB0CA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57682"/>
            <a:ext cx="10783536" cy="509211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Каждый случай летального исхода при этих заболеваниях при сдаче годового отчета должен быть подтвержден пояснительной запиской на  бланке  медицинской  организации, подписанной руководителем  с печатью учреждения, а также копиями документов: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свидетельство о смерти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посмертный эпикриз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протокол вскрытия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Данные на </a:t>
            </a: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</a:rPr>
              <a:t>каждого пациента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оформляются на </a:t>
            </a: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</a:rPr>
              <a:t>отдельном файле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 и отправляются на адрес </a:t>
            </a:r>
            <a:r>
              <a:rPr lang="ru-RU" sz="2400" b="1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ltg001@secmail.rk</a:t>
            </a:r>
            <a:r>
              <a:rPr lang="ru-RU" sz="2400" b="1" u="sng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 темой письма «ФФСН№14».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8508A0-7515-4C80-953A-320AA386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6664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5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650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2F0CF-8E2B-443E-86F3-17203E3C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65" y="307596"/>
            <a:ext cx="10666094" cy="1040235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ВЫПИСАННЫЕ ПАЦИЕНТЫ ИЗ ТАБЛИЦЫ 2000 С СИМПТОМАМИ ЗАБОЛЕВАНИЙ И ФАКТОРАМИ, ВЛИЯЮЩИМИ НА СОСТОЯНИЕ ЗДОРОВЬЯ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717BF1-4670-4254-AAFA-5E3C6DE1A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765" y="2038525"/>
            <a:ext cx="10229866" cy="392604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Предоставить разъяснение в пояснительной записке по каждому выписанному пациенту, показанному в строках: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19.0 «Симптомы, признаки и отклонения от нормы, выявленные при клинических и лабораторных исследованиях, не классифицированных в других рубриках» (R00-R99)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22.0 «Кроме того - факторы, влияющие на состояние здоровья и обращения в учреждения здравоохранения» (Z00-Z99)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B72F9C-0D78-4B5D-839F-DB4B270A1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9755" y="6215441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6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1060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E40271-8F23-45EB-9905-8BD1F631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990" y="333203"/>
            <a:ext cx="8728236" cy="53039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ФСН № 14 ТАБЛИЦА 2900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4DBEF1-5AB2-423F-BB40-B4958C364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767" y="1317071"/>
            <a:ext cx="10708037" cy="4501160"/>
          </a:xfrm>
        </p:spPr>
        <p:txBody>
          <a:bodyPr>
            <a:noAutofit/>
          </a:bodyPr>
          <a:lstStyle/>
          <a:p>
            <a:r>
              <a:rPr lang="ru-RU" sz="2400" b="1" dirty="0"/>
              <a:t>В таблице 2900 показывают только </a:t>
            </a:r>
            <a:r>
              <a:rPr lang="ru-RU" sz="2400" b="1" dirty="0">
                <a:solidFill>
                  <a:srgbClr val="FF0000"/>
                </a:solidFill>
              </a:rPr>
              <a:t>травматические </a:t>
            </a:r>
            <a:r>
              <a:rPr lang="ru-RU" sz="2400" b="1" dirty="0"/>
              <a:t>переломы, которые ставятся после проведения </a:t>
            </a:r>
            <a:r>
              <a:rPr lang="ru-RU" sz="2400" b="1" dirty="0">
                <a:solidFill>
                  <a:srgbClr val="FF0000"/>
                </a:solidFill>
              </a:rPr>
              <a:t>денситометрии</a:t>
            </a:r>
            <a:r>
              <a:rPr lang="ru-RU" sz="2400" b="1" dirty="0"/>
              <a:t> и исключения диагноза «остеопороза с патологическим переломом»:</a:t>
            </a:r>
            <a:endParaRPr lang="ru-RU" sz="2400" dirty="0"/>
          </a:p>
          <a:p>
            <a:r>
              <a:rPr lang="ru-RU" sz="2400" b="1" dirty="0">
                <a:solidFill>
                  <a:srgbClr val="FF0000"/>
                </a:solidFill>
              </a:rPr>
              <a:t>(2900)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Из числа выписанных пациентов старше трудоспособного возраста (табл.2000,стр.20.1,гр.13),получили перелом шейки бедра, чрезвертельный и подвертельный переломы (S72.0-2) 1______, из них: получили медицинскую помощь в форме хирургического вмешательства 2______,эндопротезирование 3_______.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B67CDA-A24C-47FD-8584-2B5C1310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9755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7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06431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7643DE-8B59-480C-914C-8FA08A83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0029"/>
            <a:ext cx="8534401" cy="50476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Из «Указания по заполнению ФФСН №14»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D92E42-DE95-4283-9D21-5B8B6EF38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735462"/>
            <a:ext cx="10590591" cy="5220721"/>
          </a:xfrm>
        </p:spPr>
        <p:txBody>
          <a:bodyPr>
            <a:noAutofit/>
          </a:bodyPr>
          <a:lstStyle/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1200" dirty="0">
                <a:solidFill>
                  <a:schemeClr val="accent2">
                    <a:lumMod val="75000"/>
                  </a:schemeClr>
                </a:solidFill>
              </a:rPr>
              <a:t>…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Форму включаются сведения о числе койко-дней, проведенных пациентами в круглосуточном стационаре, о числе и составе пациентов, исходах их лечения и об объеме хирургической помощи(экстренной и плановой).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случаях смерти женщин по истечении 42 дней после прерывания беременности показываются в Форме на общих основаниях.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Формы для отнесения заболеваний к той или иной нозологической форме или классу заболеваний, следует руководствоваться </a:t>
            </a:r>
            <a:r>
              <a:rPr lang="ru-RU" sz="1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заключительным клиническим диагнозом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в случае смерти – </a:t>
            </a:r>
            <a:r>
              <a:rPr lang="ru-RU" sz="1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первоначальной причиной смерти.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Форму включаются только те заболевания, которые выставлены в качестве «основного заболевания». Если состояния, указанные в строках 10.6.5, 10.6.6 и 10.6.7, являются осложнением «основного заболевания», они в Форму не включаются.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отражается число вскрытий умерших и число расхождений диагнозов.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отражаются также сведения о числе операций, независимо от профиля, вида, метода проведения, выполненных пациентам. Из числа проведенных в стационаре операций выделяется число операций, при которых наблюдались осложнения…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28E54C-C9DC-4337-8AB1-5605B65B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5597" y="6188075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8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1210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A1DD6-9D7F-4D8B-B821-68D091F91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099" y="325279"/>
            <a:ext cx="8534401" cy="538321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учета причин смертности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8818C1-FE47-4808-B0AF-B534BFE3F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099" y="1308683"/>
            <a:ext cx="10565424" cy="4803163"/>
          </a:xfrm>
        </p:spPr>
        <p:txBody>
          <a:bodyPr>
            <a:normAutofit/>
          </a:bodyPr>
          <a:lstStyle/>
          <a:p>
            <a:r>
              <a:rPr lang="ru-RU" dirty="0"/>
              <a:t>В официальной статистике причин смерти учитывается</a:t>
            </a:r>
          </a:p>
          <a:p>
            <a:r>
              <a:rPr lang="ru-RU" u="sng" dirty="0">
                <a:solidFill>
                  <a:srgbClr val="FF0000"/>
                </a:solidFill>
              </a:rPr>
              <a:t>первоначальная причина смерти </a:t>
            </a:r>
            <a:r>
              <a:rPr lang="ru-RU" dirty="0">
                <a:solidFill>
                  <a:srgbClr val="FF0000"/>
                </a:solidFill>
              </a:rPr>
              <a:t>(ППС)</a:t>
            </a:r>
          </a:p>
          <a:p>
            <a:r>
              <a:rPr lang="ru-RU" dirty="0"/>
              <a:t>Остальные причины смерти используются для дополнительного анализа по множественным причинам смерти.</a:t>
            </a:r>
          </a:p>
          <a:p>
            <a:r>
              <a:rPr lang="ru-RU" dirty="0"/>
              <a:t>В случае смерти все диагнозы должны быть зарегистрированы в форме №12.</a:t>
            </a:r>
          </a:p>
          <a:p>
            <a:r>
              <a:rPr lang="ru-RU" b="1" dirty="0">
                <a:solidFill>
                  <a:srgbClr val="FF0000"/>
                </a:solidFill>
              </a:rPr>
              <a:t>До формирования отчета необходимо сверить первоначальные причины смерти с окончательными медицинскими свидетельствами о смерти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E09A19-25AA-41C2-B59C-7E27DDBAE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5596" y="6221966"/>
            <a:ext cx="1142245" cy="669925"/>
          </a:xfrm>
        </p:spPr>
        <p:txBody>
          <a:bodyPr/>
          <a:lstStyle/>
          <a:p>
            <a:fld id="{98ADF07D-730B-47F5-9F3F-075636C6E1C6}" type="slidenum">
              <a:rPr lang="ru-RU" sz="1600" smtClean="0"/>
              <a:t>9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3853703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7405</TotalTime>
  <Words>1959</Words>
  <Application>Microsoft Office PowerPoint</Application>
  <PresentationFormat>Широкоэкранный</PresentationFormat>
  <Paragraphs>182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Calibri Light</vt:lpstr>
      <vt:lpstr>Century Gothic</vt:lpstr>
      <vt:lpstr>Times New Roman</vt:lpstr>
      <vt:lpstr>Wingdings</vt:lpstr>
      <vt:lpstr>Ретро</vt:lpstr>
      <vt:lpstr>Годовой отчет 2024</vt:lpstr>
      <vt:lpstr>ФОРМА ФЕДЕРАЛЬНОГО  СТАТИСТИЧЕСКОГО НАБЛЮДЕНИЯ № 14 «Сведения о деятельности подразделений медицинской организации, оказывающих медицинскую помощь в стационарных условиях»</vt:lpstr>
      <vt:lpstr>Документы, которые необходимо предоставить при сдаче годового отчета за 2024 год</vt:lpstr>
      <vt:lpstr>НЕОБХОДИМО ПРЕДСТАВИТЬ ПОДТВЕРЖДЕНИЯ НА СЛЕДУЮЩИЕ СЛУЧАИ СМЕРТИ:</vt:lpstr>
      <vt:lpstr>НЕОБХОДИМО ПРЕДСТАВИТЬ ПОДТВЕРЖДЕНИЯ НА СЛЕДУЮЩИЕ СЛУЧАИ СМЕРТИ:</vt:lpstr>
      <vt:lpstr>ВЫПИСАННЫЕ ПАЦИЕНТЫ ИЗ ТАБЛИЦЫ 2000 С СИМПТОМАМИ ЗАБОЛЕВАНИЙ И ФАКТОРАМИ, ВЛИЯЮЩИМИ НА СОСТОЯНИЕ ЗДОРОВЬЯ</vt:lpstr>
      <vt:lpstr>ФОРМА ФСН № 14 ТАБЛИЦА 2900</vt:lpstr>
      <vt:lpstr>Из «Указания по заполнению ФФСН №14»</vt:lpstr>
      <vt:lpstr>Основы учета причин смертности</vt:lpstr>
      <vt:lpstr>Таб. 4000 Хирургическая работа стационара</vt:lpstr>
      <vt:lpstr>Форма 14 таб. 4000, 4001</vt:lpstr>
      <vt:lpstr>ФОРМА ФСН № 14 ТАБЛИЦА 4110  ВИДЫ АНЕСТЕЗИЙ </vt:lpstr>
      <vt:lpstr>ФОРМА ФСН № 14  МЕЖФОРМЕННЫЙ КОНТРОЛЬ</vt:lpstr>
      <vt:lpstr>ФОРМА ФСН № 14  МЕЖФОРМЕННЫЙ КОНТРОЛЬ</vt:lpstr>
      <vt:lpstr>ФОРМА ФСН № 14  МЕЖФОРМЕННЫЙ КОНТРОЛЬ</vt:lpstr>
      <vt:lpstr>ФОРМА ФСН № 14  МЕЖФОРМЕННЫЙ КОНТРОЛЬ</vt:lpstr>
      <vt:lpstr>ФОРМА ФСН № 14  МЕЖФОРМЕННЫЙ КОНТРОЛЬ</vt:lpstr>
      <vt:lpstr>ФОРМА ФСН № 14  МЕЖФОРМЕННЫЙ КОНТРОЛЬ</vt:lpstr>
      <vt:lpstr>ФОРМА ФС      ФОРМА ФСН № 30 ТАБЛИЦА 3100  КОЕЧНЫЙ ФОНД И ЕГО ИСПОЛЬЗОВАНИЕ Н № 30 ТАБЛИЦА 3100  КОЕЧНЫЙ ФОНД И ЕГО ИСПОЛЬЗОВАНИЕ</vt:lpstr>
      <vt:lpstr>ФОРМА ФСН № 30 ТАБЛИЦА 3100  КОЕЧНЫЙ ФОНД И ЕГО ИСПОЛЬЗОВАНИЕ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2024</dc:title>
  <dc:creator>Пользователь</dc:creator>
  <cp:lastModifiedBy>Пользователь</cp:lastModifiedBy>
  <cp:revision>46</cp:revision>
  <dcterms:created xsi:type="dcterms:W3CDTF">2024-12-05T06:22:49Z</dcterms:created>
  <dcterms:modified xsi:type="dcterms:W3CDTF">2024-12-11T07:21:19Z</dcterms:modified>
</cp:coreProperties>
</file>