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5" r:id="rId24"/>
    <p:sldId id="286" r:id="rId25"/>
    <p:sldId id="28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310BF-60B3-4F6C-BBAF-6F5DD2E6C3D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833B5-96E6-4C59-B568-03660D929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80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6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574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423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7986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565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590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71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75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4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56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76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41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55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0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579B1-C51C-4E3A-8D7C-0BBB59C8EF84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AD25C9-46CF-4800-B665-6081F77D3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6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E1A15F2-A7BC-40FF-8680-2CD240B4B293}"/>
              </a:ext>
            </a:extLst>
          </p:cNvPr>
          <p:cNvSpPr/>
          <p:nvPr/>
        </p:nvSpPr>
        <p:spPr>
          <a:xfrm>
            <a:off x="906012" y="2820447"/>
            <a:ext cx="105281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формы отраслевого статистического наблюдения № 14дс «Сведения о деятельности дневных стационаров медицинских организаций» за 2024 год</a:t>
            </a:r>
          </a:p>
        </p:txBody>
      </p:sp>
    </p:spTree>
    <p:extLst>
      <p:ext uri="{BB962C8B-B14F-4D97-AF65-F5344CB8AC3E}">
        <p14:creationId xmlns:p14="http://schemas.microsoft.com/office/powerpoint/2010/main" val="268250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AF0642-12E6-4C84-90CE-F5705FE07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39" y="352338"/>
            <a:ext cx="10008065" cy="1648416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1000 «Должности и физические лица дневных стационаров медицинской организации»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3EE021-B8DD-4F7B-8D66-72B0103D1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2298" y="2139192"/>
            <a:ext cx="9902314" cy="4177717"/>
          </a:xfrm>
        </p:spPr>
        <p:txBody>
          <a:bodyPr>
            <a:normAutofit/>
          </a:bodyPr>
          <a:lstStyle/>
          <a:p>
            <a:r>
              <a:rPr lang="ru-RU" dirty="0"/>
              <a:t>Дневной стационар медицинской организации, оказывающей помощь в амбулаторных условиях, включая стационары на дому</a:t>
            </a:r>
          </a:p>
          <a:p>
            <a:r>
              <a:rPr lang="ru-RU" dirty="0"/>
              <a:t> Внутриформенные контроли:</a:t>
            </a:r>
          </a:p>
          <a:p>
            <a:r>
              <a:rPr lang="ru-RU" dirty="0"/>
              <a:t> Число всего штатных должностей: 141.1000.5.06=141.1000.1.06 + 141.1000.2.06 +141.1000.3.06+ 141.1000.4.06. </a:t>
            </a:r>
          </a:p>
          <a:p>
            <a:r>
              <a:rPr lang="ru-RU" dirty="0"/>
              <a:t>Число всего занятых должностей: 141.1000.5.07=141.1000.1.07 + 141.1000.2.07 +141.1000.3.07+141.1000.4.07. </a:t>
            </a:r>
          </a:p>
          <a:p>
            <a:r>
              <a:rPr lang="ru-RU" dirty="0"/>
              <a:t>Число всего физических лиц: 141.1000.5.08=141.1000.1.08 + 141.1000.2.08 +141.1000.3.08+141.1000.4.08.</a:t>
            </a:r>
          </a:p>
        </p:txBody>
      </p:sp>
    </p:spTree>
    <p:extLst>
      <p:ext uri="{BB962C8B-B14F-4D97-AF65-F5344CB8AC3E}">
        <p14:creationId xmlns:p14="http://schemas.microsoft.com/office/powerpoint/2010/main" val="55270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E5B38-A9CC-4CE7-8460-2EC6DD629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188" y="238339"/>
            <a:ext cx="8915399" cy="960518"/>
          </a:xfrm>
        </p:spPr>
        <p:txBody>
          <a:bodyPr/>
          <a:lstStyle/>
          <a:p>
            <a:r>
              <a:rPr lang="ru-RU" dirty="0"/>
              <a:t>Таблица 1010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6765D7-6E25-4F9E-8586-3056F60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0688" y="1291903"/>
            <a:ext cx="9818424" cy="476569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Внутриформенные контроли: </a:t>
            </a:r>
          </a:p>
          <a:p>
            <a:r>
              <a:rPr lang="ru-RU" dirty="0"/>
              <a:t>Число дневных стационаров для взрослых медицинских организаций, оказывающих помощь в стационарных условиях, расположенных в сельской местности: </a:t>
            </a:r>
          </a:p>
          <a:p>
            <a:r>
              <a:rPr lang="ru-RU" dirty="0"/>
              <a:t>141.1010.2.03. &lt; 141.1010.1.03. </a:t>
            </a:r>
          </a:p>
          <a:p>
            <a:r>
              <a:rPr lang="ru-RU" dirty="0"/>
              <a:t>Число дневных стационаров для детей медицинских организаций, оказывающих помощь в стационарных условиях, расположенных в сельской местности: </a:t>
            </a:r>
          </a:p>
          <a:p>
            <a:r>
              <a:rPr lang="ru-RU" dirty="0"/>
              <a:t>141.1010.2.04. &lt; 141.1010.1.04. </a:t>
            </a:r>
          </a:p>
          <a:p>
            <a:r>
              <a:rPr lang="ru-RU" dirty="0"/>
              <a:t>Число дневных стационаров и стационаров на дому для взрослых медицинских организаций, оказывающих помощь в амбулаторных условиях, расположенных в сельской местности: </a:t>
            </a:r>
          </a:p>
          <a:p>
            <a:r>
              <a:rPr lang="ru-RU" dirty="0"/>
              <a:t>141.1010.2.05. &lt; 141.1010.1.05. </a:t>
            </a:r>
          </a:p>
          <a:p>
            <a:r>
              <a:rPr lang="ru-RU" dirty="0"/>
              <a:t>Число дневных стационаров и стационаров на дому для детей медицинских организаций, оказывающих помощь в амбулаторных условиях, расположенных в сельской местности. </a:t>
            </a:r>
          </a:p>
          <a:p>
            <a:r>
              <a:rPr lang="ru-RU" dirty="0"/>
              <a:t>141.1010.2.06. &lt; 141.1010.1.06.</a:t>
            </a:r>
          </a:p>
        </p:txBody>
      </p:sp>
    </p:spTree>
    <p:extLst>
      <p:ext uri="{BB962C8B-B14F-4D97-AF65-F5344CB8AC3E}">
        <p14:creationId xmlns:p14="http://schemas.microsoft.com/office/powerpoint/2010/main" val="283302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B122E8-71A4-4B7C-8314-85A63C2A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930" y="419449"/>
            <a:ext cx="8915399" cy="717238"/>
          </a:xfrm>
        </p:spPr>
        <p:txBody>
          <a:bodyPr/>
          <a:lstStyle/>
          <a:p>
            <a:r>
              <a:rPr lang="ru-RU" dirty="0"/>
              <a:t>Таблица 1010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FC8834-D031-44DA-8C8F-A32BF8ED2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1354" y="1812022"/>
            <a:ext cx="9793257" cy="2578507"/>
          </a:xfrm>
        </p:spPr>
        <p:txBody>
          <a:bodyPr>
            <a:normAutofit/>
          </a:bodyPr>
          <a:lstStyle/>
          <a:p>
            <a:r>
              <a:rPr lang="ru-RU" dirty="0"/>
              <a:t>Межформенные контроли:</a:t>
            </a:r>
          </a:p>
          <a:p>
            <a:r>
              <a:rPr lang="ru-RU" dirty="0"/>
              <a:t> Число дневных стационаров для взрослых: </a:t>
            </a:r>
          </a:p>
          <a:p>
            <a:r>
              <a:rPr lang="ru-RU" dirty="0"/>
              <a:t>141.1010.1.03. + 141.1010.1.05. = 30.1001.16.04. </a:t>
            </a:r>
          </a:p>
          <a:p>
            <a:r>
              <a:rPr lang="ru-RU" dirty="0"/>
              <a:t>Число дневных стационаров для детей: </a:t>
            </a:r>
          </a:p>
          <a:p>
            <a:r>
              <a:rPr lang="ru-RU" dirty="0"/>
              <a:t>141.1010.1.04. + 141.1010.1.06. = 30.1001.17.04.</a:t>
            </a:r>
          </a:p>
        </p:txBody>
      </p:sp>
    </p:spTree>
    <p:extLst>
      <p:ext uri="{BB962C8B-B14F-4D97-AF65-F5344CB8AC3E}">
        <p14:creationId xmlns:p14="http://schemas.microsoft.com/office/powerpoint/2010/main" val="246036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C3A34-D546-4E93-989A-C9980A79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797" y="318782"/>
            <a:ext cx="9826813" cy="1707139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2000 «Использование коек дневного стационара медицинской организации по профилям»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E76CFB-C41F-41E6-A514-ECB4CD4BB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7800" y="2281806"/>
            <a:ext cx="9826812" cy="4110605"/>
          </a:xfrm>
        </p:spPr>
        <p:txBody>
          <a:bodyPr>
            <a:normAutofit/>
          </a:bodyPr>
          <a:lstStyle/>
          <a:p>
            <a:r>
              <a:rPr lang="ru-RU" dirty="0"/>
              <a:t>• Число коек в дневном стационаре указывают в  соответствии с приказом об организации данного подразделения медицинской организации. </a:t>
            </a:r>
          </a:p>
          <a:p>
            <a:endParaRPr lang="ru-RU" dirty="0"/>
          </a:p>
          <a:p>
            <a:r>
              <a:rPr lang="ru-RU" dirty="0"/>
              <a:t>• Число коек на конец года заполняется без учета сменности работы. </a:t>
            </a:r>
          </a:p>
          <a:p>
            <a:endParaRPr lang="ru-RU" dirty="0"/>
          </a:p>
          <a:p>
            <a:r>
              <a:rPr lang="ru-RU" dirty="0"/>
              <a:t>• Число среднегодовых коек заполняется с учетом сменности работы</a:t>
            </a:r>
          </a:p>
          <a:p>
            <a:endParaRPr lang="ru-RU" dirty="0"/>
          </a:p>
          <a:p>
            <a:r>
              <a:rPr lang="ru-RU" dirty="0"/>
              <a:t>• Число среднегодовых коек указывается целыми  числами.</a:t>
            </a:r>
          </a:p>
        </p:txBody>
      </p:sp>
    </p:spTree>
    <p:extLst>
      <p:ext uri="{BB962C8B-B14F-4D97-AF65-F5344CB8AC3E}">
        <p14:creationId xmlns:p14="http://schemas.microsoft.com/office/powerpoint/2010/main" val="139175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81025-CBF5-4579-BF4C-FAC100F6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853" y="276837"/>
            <a:ext cx="9667423" cy="1698750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2000 «Использование коек дневного стационара медицинской организации по профилям»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9CC483-88D9-49F5-86A6-BFB7E829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5854" y="2080470"/>
            <a:ext cx="9868758" cy="4118994"/>
          </a:xfrm>
        </p:spPr>
        <p:txBody>
          <a:bodyPr>
            <a:normAutofit/>
          </a:bodyPr>
          <a:lstStyle/>
          <a:p>
            <a:r>
              <a:rPr lang="ru-RU" dirty="0"/>
              <a:t>• Не заполняются сведения по строке 49 «койки скорой медицинской помощи краткосрочного пребывания» графам с 3 по 26. </a:t>
            </a:r>
          </a:p>
          <a:p>
            <a:r>
              <a:rPr lang="ru-RU" dirty="0"/>
              <a:t>• Обратить внимание, чтобы на койках для детей не указывались сведения о пациентах старше трудоспособного возраста. </a:t>
            </a:r>
          </a:p>
          <a:p>
            <a:r>
              <a:rPr lang="ru-RU" dirty="0"/>
              <a:t>• В дневных стационарах для детей не заполняются сведения о числе коек для взрослых.</a:t>
            </a:r>
          </a:p>
        </p:txBody>
      </p:sp>
    </p:spTree>
    <p:extLst>
      <p:ext uri="{BB962C8B-B14F-4D97-AF65-F5344CB8AC3E}">
        <p14:creationId xmlns:p14="http://schemas.microsoft.com/office/powerpoint/2010/main" val="181789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04015-C785-4115-BABF-5F238F4DE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242" y="100669"/>
            <a:ext cx="9899008" cy="2176922"/>
          </a:xfrm>
        </p:spPr>
        <p:txBody>
          <a:bodyPr>
            <a:normAutofit/>
          </a:bodyPr>
          <a:lstStyle/>
          <a:p>
            <a:r>
              <a:rPr lang="ru-RU" dirty="0"/>
              <a:t>Таблица 2000 «Использование коек дневного стационара медицинской организации по профилям»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B5BCB2-0173-4D32-B4C6-9378B8F13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5604" y="2466363"/>
            <a:ext cx="9899007" cy="3959604"/>
          </a:xfrm>
        </p:spPr>
        <p:txBody>
          <a:bodyPr/>
          <a:lstStyle/>
          <a:p>
            <a:r>
              <a:rPr lang="ru-RU" dirty="0"/>
              <a:t>• В строке 1 по графам 15-26 указываются сведения о числе коек, выписанных пациентах и проведенных ими пациенто-днях в дневных стационарах медицинских организаций, оказывающих помощь в амбулаторных условиях, </a:t>
            </a:r>
            <a:r>
              <a:rPr lang="ru-RU" b="1" u="sng" dirty="0"/>
              <a:t>включая стационары на дому. </a:t>
            </a:r>
          </a:p>
          <a:p>
            <a:r>
              <a:rPr lang="ru-RU" dirty="0"/>
              <a:t>• В строках 2 - 75 по графам 15-26 заполняются данные только о работе дневных стационаров медицинских организаций, оказывающих помощь в амбулаторных условиях по профилям </a:t>
            </a:r>
            <a:r>
              <a:rPr lang="ru-RU" b="1" u="sng" dirty="0"/>
              <a:t>без стационаров на дому.</a:t>
            </a:r>
          </a:p>
        </p:txBody>
      </p:sp>
    </p:spTree>
    <p:extLst>
      <p:ext uri="{BB962C8B-B14F-4D97-AF65-F5344CB8AC3E}">
        <p14:creationId xmlns:p14="http://schemas.microsoft.com/office/powerpoint/2010/main" val="53081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00EB57-955A-4F37-B983-7DD5EE1D3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911" y="628623"/>
            <a:ext cx="9835202" cy="860401"/>
          </a:xfrm>
        </p:spPr>
        <p:txBody>
          <a:bodyPr/>
          <a:lstStyle/>
          <a:p>
            <a:r>
              <a:rPr lang="ru-RU" dirty="0"/>
              <a:t>Подтабличная строка 2600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998AEB-60A8-470F-98DF-F0B281723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9410" y="1753299"/>
            <a:ext cx="9835202" cy="4370664"/>
          </a:xfrm>
        </p:spPr>
        <p:txBody>
          <a:bodyPr>
            <a:normAutofit/>
          </a:bodyPr>
          <a:lstStyle/>
          <a:p>
            <a:r>
              <a:rPr lang="ru-RU" sz="2800" dirty="0"/>
              <a:t>Число выписанных сельских жителей из дневных стационаров медицинских организаций, оказывающих медицинскую помощь: </a:t>
            </a:r>
          </a:p>
          <a:p>
            <a:r>
              <a:rPr lang="ru-RU" sz="2800" dirty="0"/>
              <a:t>в стационарных условиях 1________ , </a:t>
            </a:r>
            <a:r>
              <a:rPr lang="ru-RU" sz="2800" dirty="0">
                <a:solidFill>
                  <a:srgbClr val="FF0000"/>
                </a:solidFill>
              </a:rPr>
              <a:t>из них детей 2______ </a:t>
            </a:r>
            <a:r>
              <a:rPr lang="ru-RU" sz="2800" dirty="0"/>
              <a:t>в амбулаторных условиях, включая стационары на дому </a:t>
            </a:r>
            <a:r>
              <a:rPr lang="ru-RU" sz="2800" dirty="0">
                <a:solidFill>
                  <a:srgbClr val="FF0000"/>
                </a:solidFill>
              </a:rPr>
              <a:t>3_____ ,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0000"/>
                </a:solidFill>
              </a:rPr>
              <a:t>из них детей 4 ______.</a:t>
            </a:r>
          </a:p>
        </p:txBody>
      </p:sp>
    </p:spTree>
    <p:extLst>
      <p:ext uri="{BB962C8B-B14F-4D97-AF65-F5344CB8AC3E}">
        <p14:creationId xmlns:p14="http://schemas.microsoft.com/office/powerpoint/2010/main" val="3145534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42CED-8F55-4FDA-8BF4-CC04C890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437" y="620785"/>
            <a:ext cx="9818424" cy="1665194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3000 «Состав пациентов в возрасте 18 лет и старше, сроки и исходы лечения»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41AA54-D270-4554-81BD-71CEBDDC4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6188" y="2399250"/>
            <a:ext cx="9818423" cy="4085439"/>
          </a:xfrm>
        </p:spPr>
        <p:txBody>
          <a:bodyPr>
            <a:normAutofit/>
          </a:bodyPr>
          <a:lstStyle/>
          <a:p>
            <a:r>
              <a:rPr lang="ru-RU" sz="2800" dirty="0"/>
              <a:t>При заполнении строки 20 «Кроме того: факторы, влияющие на состояние здоровья и обращения в учреждения здравоохранения» (Z00-Z99) следует предоставить пояснительную записку с указанием причин лечения взрослых в дневных стационарах и стационарах на дому по данному классу болезней.</a:t>
            </a:r>
          </a:p>
        </p:txBody>
      </p:sp>
    </p:spTree>
    <p:extLst>
      <p:ext uri="{BB962C8B-B14F-4D97-AF65-F5344CB8AC3E}">
        <p14:creationId xmlns:p14="http://schemas.microsoft.com/office/powerpoint/2010/main" val="352771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14D75-CC46-4861-AD75-AFD3EB121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020" y="302004"/>
            <a:ext cx="9843591" cy="2260812"/>
          </a:xfrm>
        </p:spPr>
        <p:txBody>
          <a:bodyPr>
            <a:normAutofit fontScale="90000"/>
          </a:bodyPr>
          <a:lstStyle/>
          <a:p>
            <a:r>
              <a:rPr lang="ru-RU" dirty="0"/>
              <a:t>Деятельность дневных стационаров медицинских организаций, оказывающих помощь в стационарных условиях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9ED579-47B2-419F-A98E-CEF3BE3B8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1020" y="2701255"/>
            <a:ext cx="9843591" cy="3640822"/>
          </a:xfrm>
        </p:spPr>
        <p:txBody>
          <a:bodyPr>
            <a:normAutofit/>
          </a:bodyPr>
          <a:lstStyle/>
          <a:p>
            <a:r>
              <a:rPr lang="ru-RU" dirty="0"/>
              <a:t>Внутриформенные контроли:</a:t>
            </a:r>
          </a:p>
          <a:p>
            <a:r>
              <a:rPr lang="ru-RU" dirty="0"/>
              <a:t>Число выписанных взрослых из дневных стационаров:</a:t>
            </a:r>
          </a:p>
          <a:p>
            <a:r>
              <a:rPr lang="ru-RU" dirty="0"/>
              <a:t>141.3000.1.04. + 141.3000.20.04.+141.3000.21.04. = 141.2000.1.07.</a:t>
            </a:r>
          </a:p>
          <a:p>
            <a:r>
              <a:rPr lang="ru-RU" dirty="0"/>
              <a:t>141.3000.1.04 = 141.3000.2П19.04.</a:t>
            </a:r>
          </a:p>
          <a:p>
            <a:r>
              <a:rPr lang="ru-RU" dirty="0"/>
              <a:t>141.3000.1.05 = 141.3000.2П19.05.</a:t>
            </a:r>
          </a:p>
          <a:p>
            <a:r>
              <a:rPr lang="ru-RU" dirty="0"/>
              <a:t>141.3000.1.06 = 141.3000.2П19.06.</a:t>
            </a:r>
          </a:p>
        </p:txBody>
      </p:sp>
    </p:spTree>
    <p:extLst>
      <p:ext uri="{BB962C8B-B14F-4D97-AF65-F5344CB8AC3E}">
        <p14:creationId xmlns:p14="http://schemas.microsoft.com/office/powerpoint/2010/main" val="2388805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A3DEC-8C1E-41B7-9C69-67AF6AB9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020" y="444616"/>
            <a:ext cx="9843591" cy="1465516"/>
          </a:xfrm>
        </p:spPr>
        <p:txBody>
          <a:bodyPr>
            <a:normAutofit/>
          </a:bodyPr>
          <a:lstStyle/>
          <a:p>
            <a:r>
              <a:rPr lang="ru-RU" sz="2800" dirty="0"/>
              <a:t>Деятельность дневных стационаров медицинских</a:t>
            </a:r>
            <a:br>
              <a:rPr lang="ru-RU" sz="2800" dirty="0"/>
            </a:br>
            <a:r>
              <a:rPr lang="ru-RU" sz="2800" dirty="0"/>
              <a:t>организаций, оказывающих помощь в стационарных</a:t>
            </a:r>
            <a:br>
              <a:rPr lang="ru-RU" sz="2800" dirty="0"/>
            </a:br>
            <a:r>
              <a:rPr lang="ru-RU" sz="2800" dirty="0"/>
              <a:t>условиях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0B7855-13BD-4118-89A2-82311BF02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1020" y="2130804"/>
            <a:ext cx="9843592" cy="4282580"/>
          </a:xfrm>
        </p:spPr>
        <p:txBody>
          <a:bodyPr>
            <a:normAutofit/>
          </a:bodyPr>
          <a:lstStyle/>
          <a:p>
            <a:r>
              <a:rPr lang="ru-RU" dirty="0"/>
              <a:t>Внутриформенные контроли:</a:t>
            </a:r>
          </a:p>
          <a:p>
            <a:r>
              <a:rPr lang="ru-RU" dirty="0"/>
              <a:t>Число выписанных детей (0-17 лет) из дневных стационаров:</a:t>
            </a:r>
          </a:p>
          <a:p>
            <a:r>
              <a:rPr lang="ru-RU" dirty="0"/>
              <a:t>141.3500.1.04. + 141.3500.21.04.+141.3500.22.04. = 141.2000.1.09.</a:t>
            </a:r>
          </a:p>
          <a:p>
            <a:r>
              <a:rPr lang="ru-RU" dirty="0"/>
              <a:t>141.3500.1.04 = 141.3500.2П20.04.</a:t>
            </a:r>
          </a:p>
          <a:p>
            <a:r>
              <a:rPr lang="ru-RU" dirty="0"/>
              <a:t>141.3500.1.05 = 141.3500.2П20.05.</a:t>
            </a:r>
          </a:p>
          <a:p>
            <a:r>
              <a:rPr lang="ru-RU" dirty="0"/>
              <a:t>141.3500.1.06 = 141.3500.2П20.06.</a:t>
            </a:r>
          </a:p>
        </p:txBody>
      </p:sp>
    </p:spTree>
    <p:extLst>
      <p:ext uri="{BB962C8B-B14F-4D97-AF65-F5344CB8AC3E}">
        <p14:creationId xmlns:p14="http://schemas.microsoft.com/office/powerpoint/2010/main" val="193829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1AE8106-1C02-48C2-87CE-A91C577A740B}"/>
              </a:ext>
            </a:extLst>
          </p:cNvPr>
          <p:cNvSpPr/>
          <p:nvPr/>
        </p:nvSpPr>
        <p:spPr>
          <a:xfrm>
            <a:off x="796954" y="1356486"/>
            <a:ext cx="110063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Приказ Министерства здравоохранения Российской Федерации от 9 декабря 1999 г. № 438 «Об организации деятельности дневных стационаров в лечебнопрофилактических учреждениях»</a:t>
            </a:r>
          </a:p>
        </p:txBody>
      </p:sp>
    </p:spTree>
    <p:extLst>
      <p:ext uri="{BB962C8B-B14F-4D97-AF65-F5344CB8AC3E}">
        <p14:creationId xmlns:p14="http://schemas.microsoft.com/office/powerpoint/2010/main" val="967007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D25FAB-779F-4564-839E-EE8840AD2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853" y="431285"/>
            <a:ext cx="9868758" cy="1468800"/>
          </a:xfrm>
        </p:spPr>
        <p:txBody>
          <a:bodyPr>
            <a:noAutofit/>
          </a:bodyPr>
          <a:lstStyle/>
          <a:p>
            <a:r>
              <a:rPr lang="ru-RU" sz="2800" dirty="0"/>
              <a:t>Деятельность дневных стационаров медицинских</a:t>
            </a:r>
            <a:br>
              <a:rPr lang="ru-RU" sz="2800" dirty="0"/>
            </a:br>
            <a:r>
              <a:rPr lang="ru-RU" sz="2800" dirty="0"/>
              <a:t>организаций, оказывающих помощь в амбулаторных</a:t>
            </a:r>
            <a:br>
              <a:rPr lang="ru-RU" sz="2800" dirty="0"/>
            </a:br>
            <a:r>
              <a:rPr lang="ru-RU" sz="2800" dirty="0"/>
              <a:t>условиях, включая стационары на дому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43C69B-AE96-45F3-B992-F6FFF02AA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5854" y="2105637"/>
            <a:ext cx="9868758" cy="4219662"/>
          </a:xfrm>
        </p:spPr>
        <p:txBody>
          <a:bodyPr/>
          <a:lstStyle/>
          <a:p>
            <a:r>
              <a:rPr lang="ru-RU" dirty="0"/>
              <a:t>Внутриформенные контроли:</a:t>
            </a:r>
          </a:p>
          <a:p>
            <a:r>
              <a:rPr lang="ru-RU" dirty="0"/>
              <a:t>Число выписанных взрослых из дневных стационаров, включая</a:t>
            </a:r>
          </a:p>
          <a:p>
            <a:r>
              <a:rPr lang="ru-RU" dirty="0"/>
              <a:t>стационары на дому:</a:t>
            </a:r>
          </a:p>
          <a:p>
            <a:r>
              <a:rPr lang="ru-RU" dirty="0"/>
              <a:t>141.3000.1.07. + 141.3000.20.07.+141.3000.21.07. = 141.2000.1.19.</a:t>
            </a:r>
          </a:p>
          <a:p>
            <a:r>
              <a:rPr lang="ru-RU" dirty="0"/>
              <a:t>141.3000.1.07 = 141.3000.2П19.07.</a:t>
            </a:r>
          </a:p>
          <a:p>
            <a:r>
              <a:rPr lang="ru-RU" dirty="0"/>
              <a:t>141.3000.1.08 = 141.3000.2П19.08.</a:t>
            </a:r>
          </a:p>
          <a:p>
            <a:r>
              <a:rPr lang="ru-RU" dirty="0"/>
              <a:t>141.3000.1.09 = 141.3000.2П19.09.</a:t>
            </a:r>
          </a:p>
        </p:txBody>
      </p:sp>
    </p:spTree>
    <p:extLst>
      <p:ext uri="{BB962C8B-B14F-4D97-AF65-F5344CB8AC3E}">
        <p14:creationId xmlns:p14="http://schemas.microsoft.com/office/powerpoint/2010/main" val="946934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AB51A9D-6468-4A20-96F3-57CAB24916D7}"/>
              </a:ext>
            </a:extLst>
          </p:cNvPr>
          <p:cNvSpPr/>
          <p:nvPr/>
        </p:nvSpPr>
        <p:spPr>
          <a:xfrm>
            <a:off x="1702965" y="570451"/>
            <a:ext cx="91859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Дополнительные сведения о</a:t>
            </a:r>
          </a:p>
          <a:p>
            <a:pPr algn="ctr"/>
            <a:r>
              <a:rPr lang="ru-RU" sz="3600" dirty="0"/>
              <a:t>показателях работы дневных</a:t>
            </a:r>
          </a:p>
          <a:p>
            <a:pPr algn="ctr"/>
            <a:r>
              <a:rPr lang="ru-RU" sz="3600" dirty="0"/>
              <a:t>стационаров медицинских</a:t>
            </a:r>
          </a:p>
          <a:p>
            <a:pPr algn="ctr"/>
            <a:r>
              <a:rPr lang="ru-RU" sz="3600" dirty="0"/>
              <a:t>организаций, оказывающих</a:t>
            </a:r>
          </a:p>
          <a:p>
            <a:pPr algn="ctr"/>
            <a:r>
              <a:rPr lang="ru-RU" sz="3600" dirty="0"/>
              <a:t>помощь на дому</a:t>
            </a:r>
          </a:p>
          <a:p>
            <a:pPr algn="ctr"/>
            <a:r>
              <a:rPr lang="ru-RU" sz="3600" dirty="0"/>
              <a:t>(стационаров на дому)</a:t>
            </a:r>
          </a:p>
        </p:txBody>
      </p:sp>
    </p:spTree>
    <p:extLst>
      <p:ext uri="{BB962C8B-B14F-4D97-AF65-F5344CB8AC3E}">
        <p14:creationId xmlns:p14="http://schemas.microsoft.com/office/powerpoint/2010/main" val="506951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E8D192C8-171D-4B9F-A005-F478AD00D5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681373"/>
              </p:ext>
            </p:extLst>
          </p:nvPr>
        </p:nvGraphicFramePr>
        <p:xfrm>
          <a:off x="607304" y="1513936"/>
          <a:ext cx="11437937" cy="565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11135304" imgH="5505042" progId="Word.Document.12">
                  <p:embed/>
                </p:oleObj>
              </mc:Choice>
              <mc:Fallback>
                <p:oleObj name="Document" r:id="rId3" imgW="11135304" imgH="55050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304" y="1513936"/>
                        <a:ext cx="11437937" cy="565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D73D4DB-87FB-4DB3-8EF9-A7271AC0DADE}"/>
              </a:ext>
            </a:extLst>
          </p:cNvPr>
          <p:cNvSpPr/>
          <p:nvPr/>
        </p:nvSpPr>
        <p:spPr>
          <a:xfrm>
            <a:off x="1642369" y="204186"/>
            <a:ext cx="9783192" cy="1109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2691A3-9633-4AA9-8D14-B55BF87F7C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788" y="408520"/>
            <a:ext cx="9268968" cy="70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88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08CE4-8450-48CF-9911-9BBBD8AE9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172" y="976544"/>
            <a:ext cx="9267440" cy="5326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Состав пациентов в дневных стационарах медицинских организаций, оказывающих медицинскую помощь на дому, сроки и исходы лечения</a:t>
            </a:r>
            <a:b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ru-RU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																	</a:t>
            </a:r>
            <a:b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ru-RU" sz="11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Взрослые (18 лет и старше)</a:t>
            </a:r>
            <a:br>
              <a:rPr lang="ru-RU" sz="11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035BC05-B2DC-47FB-87EF-3972E1143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17165"/>
              </p:ext>
            </p:extLst>
          </p:nvPr>
        </p:nvGraphicFramePr>
        <p:xfrm>
          <a:off x="2237173" y="2476870"/>
          <a:ext cx="9267441" cy="4000376"/>
        </p:xfrm>
        <a:graphic>
          <a:graphicData uri="http://schemas.openxmlformats.org/drawingml/2006/table">
            <a:tbl>
              <a:tblPr/>
              <a:tblGrid>
                <a:gridCol w="2936640">
                  <a:extLst>
                    <a:ext uri="{9D8B030D-6E8A-4147-A177-3AD203B41FA5}">
                      <a16:colId xmlns:a16="http://schemas.microsoft.com/office/drawing/2014/main" val="3320834467"/>
                    </a:ext>
                  </a:extLst>
                </a:gridCol>
                <a:gridCol w="363583">
                  <a:extLst>
                    <a:ext uri="{9D8B030D-6E8A-4147-A177-3AD203B41FA5}">
                      <a16:colId xmlns:a16="http://schemas.microsoft.com/office/drawing/2014/main" val="611013024"/>
                    </a:ext>
                  </a:extLst>
                </a:gridCol>
                <a:gridCol w="813914">
                  <a:extLst>
                    <a:ext uri="{9D8B030D-6E8A-4147-A177-3AD203B41FA5}">
                      <a16:colId xmlns:a16="http://schemas.microsoft.com/office/drawing/2014/main" val="1286893677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3845953783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3533178968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1145880110"/>
                    </a:ext>
                  </a:extLst>
                </a:gridCol>
              </a:tblGrid>
              <a:tr h="24113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Наименование классов МКБ-10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№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стр.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Код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по 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МКБ-10 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Дневные стационары медицинских организаций, оказывающих медицинскую помощь на дому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211976"/>
                  </a:ext>
                </a:extLst>
              </a:tr>
              <a:tr h="241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Выписано пациентов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Проведено пациенто- дней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Умерло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15651"/>
                  </a:ext>
                </a:extLst>
              </a:tr>
              <a:tr h="13262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6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336004"/>
                  </a:ext>
                </a:extLst>
              </a:tr>
              <a:tr h="1196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4472C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в том числе:</a:t>
                      </a:r>
                      <a:endParaRPr lang="ru-RU" sz="800" b="1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А00-Т98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214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18712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898277"/>
                  </a:ext>
                </a:extLst>
              </a:tr>
              <a:tr h="146240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некоторые инфекционные и паразитарные болезни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А00-В99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214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18712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068501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новообразования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С00-D48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422310"/>
                  </a:ext>
                </a:extLst>
              </a:tr>
              <a:tr h="217057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D50-D89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065936"/>
                  </a:ext>
                </a:extLst>
              </a:tr>
              <a:tr h="195940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Е00-Е90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791539"/>
                  </a:ext>
                </a:extLst>
              </a:tr>
              <a:tr h="146240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психические расстройства и расстройства поведения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6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F00-F99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667455"/>
                  </a:ext>
                </a:extLst>
              </a:tr>
              <a:tr h="117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7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G00-G99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7430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глаза и его придаточного аппарата 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H00-H59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40901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уха и сосцевидного отростка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H60-H95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177435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системы кровообращения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10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I00-I99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58516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органов дыхания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J00-J99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304800"/>
                  </a:ext>
                </a:extLst>
              </a:tr>
              <a:tr h="117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K00-K93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939894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кожи и подкожной клетчатки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L00-L98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130012"/>
                  </a:ext>
                </a:extLst>
              </a:tr>
              <a:tr h="162262">
                <a:tc>
                  <a:txBody>
                    <a:bodyPr/>
                    <a:lstStyle/>
                    <a:p>
                      <a:pPr algn="just">
                        <a:lnSpc>
                          <a:spcPts val="9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M00-M99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04574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мочеполовой системы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N00-N99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592796"/>
                  </a:ext>
                </a:extLst>
              </a:tr>
              <a:tr h="1167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беременность, роды и послеродовой период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16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O00-O99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007601"/>
                  </a:ext>
                </a:extLst>
              </a:tr>
              <a:tr h="195940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врожденные аномалии, пороки развития, деформации и хромосомные нарушения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17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Q00-Q99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06228"/>
                  </a:ext>
                </a:extLst>
              </a:tr>
              <a:tr h="293910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симптомы, признаки и отклонения от нормы, выявленные при клинических и лабораторных исследованиях, не классифицированные в других рубриках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R00-R99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968092"/>
                  </a:ext>
                </a:extLst>
              </a:tr>
              <a:tr h="195940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S00-T98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105650"/>
                  </a:ext>
                </a:extLst>
              </a:tr>
              <a:tr h="217057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Кроме того: факторы, влияющие на состояние здоровья и обращения в учреждения здравоохранения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20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Z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00-</a:t>
                      </a: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Z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601951"/>
                  </a:ext>
                </a:extLst>
              </a:tr>
              <a:tr h="241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COVID-19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U07.1-U07.2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986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02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08CE4-8450-48CF-9911-9BBBD8AE9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9590" y="881562"/>
            <a:ext cx="9215024" cy="831828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Состав пациентов в дневных стационарах медицинских организаций, оказывающих медицинскую помощь на дому, сроки и исходы лечения</a:t>
            </a:r>
            <a:br>
              <a:rPr lang="ru-RU" sz="1200" dirty="0">
                <a:latin typeface="New York"/>
                <a:ea typeface="Times New Roman" panose="02020603050405020304" pitchFamily="18" charset="0"/>
                <a:cs typeface="New York"/>
              </a:rPr>
            </a:b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New York"/>
              </a:rPr>
              <a:t>Дети (0-17 лет включительно)</a:t>
            </a:r>
            <a:endParaRPr lang="ru-RU" sz="1200" dirty="0">
              <a:latin typeface="New York"/>
              <a:ea typeface="Times New Roman" panose="02020603050405020304" pitchFamily="18" charset="0"/>
              <a:cs typeface="New York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035BC05-B2DC-47FB-87EF-3972E1143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39924"/>
              </p:ext>
            </p:extLst>
          </p:nvPr>
        </p:nvGraphicFramePr>
        <p:xfrm>
          <a:off x="2237173" y="2059619"/>
          <a:ext cx="9267441" cy="4417629"/>
        </p:xfrm>
        <a:graphic>
          <a:graphicData uri="http://schemas.openxmlformats.org/drawingml/2006/table">
            <a:tbl>
              <a:tblPr/>
              <a:tblGrid>
                <a:gridCol w="2936640">
                  <a:extLst>
                    <a:ext uri="{9D8B030D-6E8A-4147-A177-3AD203B41FA5}">
                      <a16:colId xmlns:a16="http://schemas.microsoft.com/office/drawing/2014/main" val="3320834467"/>
                    </a:ext>
                  </a:extLst>
                </a:gridCol>
                <a:gridCol w="363583">
                  <a:extLst>
                    <a:ext uri="{9D8B030D-6E8A-4147-A177-3AD203B41FA5}">
                      <a16:colId xmlns:a16="http://schemas.microsoft.com/office/drawing/2014/main" val="611013024"/>
                    </a:ext>
                  </a:extLst>
                </a:gridCol>
                <a:gridCol w="813914">
                  <a:extLst>
                    <a:ext uri="{9D8B030D-6E8A-4147-A177-3AD203B41FA5}">
                      <a16:colId xmlns:a16="http://schemas.microsoft.com/office/drawing/2014/main" val="1286893677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3845953783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3533178968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1145880110"/>
                    </a:ext>
                  </a:extLst>
                </a:gridCol>
              </a:tblGrid>
              <a:tr h="2662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Наименование классов МКБ-10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№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стр.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Код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по 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МКБ-10 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Дневные стационары медицинских организаций, оказывающих медицинскую помощь на дому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211976"/>
                  </a:ext>
                </a:extLst>
              </a:tr>
              <a:tr h="266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Выписано пациентов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Проведено пациенто- дней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Умерло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15651"/>
                  </a:ext>
                </a:extLst>
              </a:tr>
              <a:tr h="15188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6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336004"/>
                  </a:ext>
                </a:extLst>
              </a:tr>
              <a:tr h="1370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4472C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в том числе:</a:t>
                      </a:r>
                      <a:endParaRPr lang="ru-RU" sz="800" b="1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А00-Т98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214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18712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898277"/>
                  </a:ext>
                </a:extLst>
              </a:tr>
              <a:tr h="161493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некоторые инфекционные и паразитарные болезни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А00-В99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214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18712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068501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новообразования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С00-D48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422310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D50-D89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065936"/>
                  </a:ext>
                </a:extLst>
              </a:tr>
              <a:tr h="224394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Е00-Е90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791539"/>
                  </a:ext>
                </a:extLst>
              </a:tr>
              <a:tr h="161493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психические расстройства и расстройства поведения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6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F00-F99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667455"/>
                  </a:ext>
                </a:extLst>
              </a:tr>
              <a:tr h="1343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7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G00-G99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7430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глаза и его придаточного аппарата 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H00-H59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40901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уха и сосцевидного отростка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H60-H95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177435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системы кровообращения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10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I00-I99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58516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органов дыхания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J00-J99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304800"/>
                  </a:ext>
                </a:extLst>
              </a:tr>
              <a:tr h="1343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K00-K93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939894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кожи и подкожной клетчатки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13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L00-L98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130012"/>
                  </a:ext>
                </a:extLst>
              </a:tr>
              <a:tr h="179186">
                <a:tc>
                  <a:txBody>
                    <a:bodyPr/>
                    <a:lstStyle/>
                    <a:p>
                      <a:pPr algn="just">
                        <a:lnSpc>
                          <a:spcPts val="9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14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M00-M99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04574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болезни мочеполовой системы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15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N00-N99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592796"/>
                  </a:ext>
                </a:extLst>
              </a:tr>
              <a:tr h="1337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беременность, роды и послеродовой период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16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O00-O99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007601"/>
                  </a:ext>
                </a:extLst>
              </a:tr>
              <a:tr h="224394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врожденные аномалии, пороки развития, деформации и хромосомные нарушения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17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Q00-Q99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06228"/>
                  </a:ext>
                </a:extLst>
              </a:tr>
              <a:tr h="336592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симптомы, признаки и отклонения от нормы, выявленные при клинических и лабораторных исследованиях, не классифицированные в других рубриках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R00-R99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968092"/>
                  </a:ext>
                </a:extLst>
              </a:tr>
              <a:tr h="224394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19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S00-T98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105650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just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Кроме того: факторы, влияющие на состояние здоровья и обращения в учреждения здравоохранения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20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Z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00-</a:t>
                      </a: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Z</a:t>
                      </a: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99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601951"/>
                  </a:ext>
                </a:extLst>
              </a:tr>
              <a:tr h="2662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COVID-19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21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U07.1-U07.2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New York"/>
                        </a:rPr>
                        <a:t> </a:t>
                      </a:r>
                      <a:endParaRPr lang="ru-RU" sz="900" dirty="0">
                        <a:effectLst/>
                        <a:latin typeface="New York"/>
                        <a:ea typeface="Times New Roman" panose="02020603050405020304" pitchFamily="18" charset="0"/>
                        <a:cs typeface="New York"/>
                      </a:endParaRPr>
                    </a:p>
                  </a:txBody>
                  <a:tcPr marL="49857" marR="498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986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766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59A6464-0DD9-443E-84B9-FA3C8EDFFB24}"/>
              </a:ext>
            </a:extLst>
          </p:cNvPr>
          <p:cNvSpPr/>
          <p:nvPr/>
        </p:nvSpPr>
        <p:spPr>
          <a:xfrm>
            <a:off x="1518081" y="1582341"/>
            <a:ext cx="102980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Семяшкина Ольга Семёновна</a:t>
            </a: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статистик ГБУЗ РК</a:t>
            </a: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«Республиканский медицинский информационно-аналитический центр»</a:t>
            </a: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o.s.semyashkina@minzdrav.rkomi.ru</a:t>
            </a:r>
          </a:p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(212) 301240 доб. 621</a:t>
            </a:r>
          </a:p>
        </p:txBody>
      </p:sp>
    </p:spTree>
    <p:extLst>
      <p:ext uri="{BB962C8B-B14F-4D97-AF65-F5344CB8AC3E}">
        <p14:creationId xmlns:p14="http://schemas.microsoft.com/office/powerpoint/2010/main" val="67411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3FEE0-2376-4B33-983E-C1D89518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655" y="260059"/>
            <a:ext cx="8915399" cy="1547748"/>
          </a:xfrm>
        </p:spPr>
        <p:txBody>
          <a:bodyPr/>
          <a:lstStyle/>
          <a:p>
            <a:r>
              <a:rPr lang="ru-RU" dirty="0"/>
              <a:t>Дневные стационары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823AB6-475C-4A0A-9E3B-7E6AA4C9A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8427" y="2304057"/>
            <a:ext cx="9054707" cy="2249886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подразделения лечебнопрофилактических учреждений, в том числе амбулаторно-поликлинических, больничных исследовательских учреждений, клиник медицинских институтов научной образовательных учреждений.</a:t>
            </a:r>
          </a:p>
        </p:txBody>
      </p:sp>
    </p:spTree>
    <p:extLst>
      <p:ext uri="{BB962C8B-B14F-4D97-AF65-F5344CB8AC3E}">
        <p14:creationId xmlns:p14="http://schemas.microsoft.com/office/powerpoint/2010/main" val="1740664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9C725-1B86-4D05-BFC0-8CD4C9FF5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685" y="335560"/>
            <a:ext cx="10234568" cy="22314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Приказ Министерства здравоохранения Российской Федерации от 30 декабря 2002 г. № 413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1C463E-D837-433A-B47D-EF8C8EC98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7582" y="2567031"/>
            <a:ext cx="9306695" cy="4118994"/>
          </a:xfrm>
        </p:spPr>
        <p:txBody>
          <a:bodyPr>
            <a:normAutofit/>
          </a:bodyPr>
          <a:lstStyle/>
          <a:p>
            <a:r>
              <a:rPr lang="ru-RU" dirty="0"/>
              <a:t>• Учетная форма № 007/у-02 «Листок ежедневного учета движения больных и коечного фонда стационара круглосуточного пребывания, дневного стационара при больничном учреждении».</a:t>
            </a:r>
          </a:p>
          <a:p>
            <a:r>
              <a:rPr lang="ru-RU" dirty="0"/>
              <a:t> • Учетная форма № 016/у-02 «Сводная ведомость движения больных и коечного фонда по стационару, отделению или профилю коек стационара круглосуточного пребывания, дневного стационара при больничном учреждении». </a:t>
            </a:r>
          </a:p>
          <a:p>
            <a:r>
              <a:rPr lang="ru-RU" dirty="0"/>
              <a:t>• Учетная форма № 007дс/у-02 «Листок ежедневного учета движения больных и коечного фонда дневного стационара при амбулаторнополиклиническом учреждении, стационара на дому».</a:t>
            </a:r>
          </a:p>
        </p:txBody>
      </p:sp>
    </p:spTree>
    <p:extLst>
      <p:ext uri="{BB962C8B-B14F-4D97-AF65-F5344CB8AC3E}">
        <p14:creationId xmlns:p14="http://schemas.microsoft.com/office/powerpoint/2010/main" val="313899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1BFF0-67C1-47D4-A57D-2981B895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130" y="201336"/>
            <a:ext cx="9278224" cy="19210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Приказ Министерства здравоохранения Российской Федерации от 13 ноября 2003 г. № 545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06DEAC-14C7-4374-8D22-8B494A70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240" y="2323750"/>
            <a:ext cx="10242958" cy="41944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Инструкции по заполнению учетных форм: </a:t>
            </a:r>
          </a:p>
          <a:p>
            <a:r>
              <a:rPr lang="ru-RU" dirty="0"/>
              <a:t>• № 007/у-02 «Листок ежедневного учета движения больных и коечного фонда стационара круглосуточного пребывания, дневного стационара при больничном учреждении»; </a:t>
            </a:r>
          </a:p>
          <a:p>
            <a:r>
              <a:rPr lang="ru-RU" dirty="0"/>
              <a:t>• № 016/у-02 «Сводная ведомость движения больных и коечного фонда по стационару, отделению или профилю коек стационара круглосуточного пребывания, дневного стационара при больничном учреждении»; </a:t>
            </a:r>
          </a:p>
          <a:p>
            <a:r>
              <a:rPr lang="ru-RU" dirty="0"/>
              <a:t>• № 007дс/у-02 «Листок ежедневного учета движения больных и коечного фонда дневного стационара при амбулаторно-поликлиническом учреждении, стационара на дому»;</a:t>
            </a:r>
          </a:p>
          <a:p>
            <a:r>
              <a:rPr lang="ru-RU" dirty="0"/>
              <a:t> • № 066/у-02 «Статистическая карта выбывшего из стационара круглосуточного пребывания, дневного стационара при больничном учреждении, дневного стационара при амбулаторно-поликлиническом учреждении, стационара на дому».</a:t>
            </a:r>
          </a:p>
        </p:txBody>
      </p:sp>
    </p:spTree>
    <p:extLst>
      <p:ext uri="{BB962C8B-B14F-4D97-AF65-F5344CB8AC3E}">
        <p14:creationId xmlns:p14="http://schemas.microsoft.com/office/powerpoint/2010/main" val="139729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FCCBFC-92F2-414D-B4AE-0807CBC4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062" y="276837"/>
            <a:ext cx="11392250" cy="1656805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1000 «Должности и физические лица дневных стационаров медицинской организации»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C5FBD7F-899D-4BC8-944D-3656D70D6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06164"/>
              </p:ext>
            </p:extLst>
          </p:nvPr>
        </p:nvGraphicFramePr>
        <p:xfrm>
          <a:off x="1602297" y="2273417"/>
          <a:ext cx="8959441" cy="3590488"/>
        </p:xfrm>
        <a:graphic>
          <a:graphicData uri="http://schemas.openxmlformats.org/drawingml/2006/table">
            <a:tbl>
              <a:tblPr firstRow="1" firstCol="1" bandRow="1"/>
              <a:tblGrid>
                <a:gridCol w="1256998">
                  <a:extLst>
                    <a:ext uri="{9D8B030D-6E8A-4147-A177-3AD203B41FA5}">
                      <a16:colId xmlns:a16="http://schemas.microsoft.com/office/drawing/2014/main" val="625124959"/>
                    </a:ext>
                  </a:extLst>
                </a:gridCol>
                <a:gridCol w="465905">
                  <a:extLst>
                    <a:ext uri="{9D8B030D-6E8A-4147-A177-3AD203B41FA5}">
                      <a16:colId xmlns:a16="http://schemas.microsoft.com/office/drawing/2014/main" val="4110406367"/>
                    </a:ext>
                  </a:extLst>
                </a:gridCol>
                <a:gridCol w="1187500">
                  <a:extLst>
                    <a:ext uri="{9D8B030D-6E8A-4147-A177-3AD203B41FA5}">
                      <a16:colId xmlns:a16="http://schemas.microsoft.com/office/drawing/2014/main" val="2755644951"/>
                    </a:ext>
                  </a:extLst>
                </a:gridCol>
                <a:gridCol w="1186641">
                  <a:extLst>
                    <a:ext uri="{9D8B030D-6E8A-4147-A177-3AD203B41FA5}">
                      <a16:colId xmlns:a16="http://schemas.microsoft.com/office/drawing/2014/main" val="3245500839"/>
                    </a:ext>
                  </a:extLst>
                </a:gridCol>
                <a:gridCol w="1187500">
                  <a:extLst>
                    <a:ext uri="{9D8B030D-6E8A-4147-A177-3AD203B41FA5}">
                      <a16:colId xmlns:a16="http://schemas.microsoft.com/office/drawing/2014/main" val="3991124078"/>
                    </a:ext>
                  </a:extLst>
                </a:gridCol>
                <a:gridCol w="1244128">
                  <a:extLst>
                    <a:ext uri="{9D8B030D-6E8A-4147-A177-3AD203B41FA5}">
                      <a16:colId xmlns:a16="http://schemas.microsoft.com/office/drawing/2014/main" val="2504137846"/>
                    </a:ext>
                  </a:extLst>
                </a:gridCol>
                <a:gridCol w="1186641">
                  <a:extLst>
                    <a:ext uri="{9D8B030D-6E8A-4147-A177-3AD203B41FA5}">
                      <a16:colId xmlns:a16="http://schemas.microsoft.com/office/drawing/2014/main" val="1860690704"/>
                    </a:ext>
                  </a:extLst>
                </a:gridCol>
                <a:gridCol w="1244128">
                  <a:extLst>
                    <a:ext uri="{9D8B030D-6E8A-4147-A177-3AD203B41FA5}">
                      <a16:colId xmlns:a16="http://schemas.microsoft.com/office/drawing/2014/main" val="1793482496"/>
                    </a:ext>
                  </a:extLst>
                </a:gridCol>
              </a:tblGrid>
              <a:tr h="22440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должностей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Дневные стационары медицинских организаций, оказывающих медицинскую помощь: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71901"/>
                  </a:ext>
                </a:extLst>
              </a:tr>
              <a:tr h="4488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стационарных условиях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амбулаторных условиях,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включая стационары на дому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433534"/>
                  </a:ext>
                </a:extLst>
              </a:tr>
              <a:tr h="224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должностей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лица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должностей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лица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05374"/>
                  </a:ext>
                </a:extLst>
              </a:tr>
              <a:tr h="224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штатные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штатные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452485"/>
                  </a:ext>
                </a:extLst>
              </a:tr>
              <a:tr h="224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284232"/>
                  </a:ext>
                </a:extLst>
              </a:tr>
              <a:tr h="224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Врачи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76969"/>
                  </a:ext>
                </a:extLst>
              </a:tr>
              <a:tr h="673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Средние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медицинские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работники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68645"/>
                  </a:ext>
                </a:extLst>
              </a:tr>
              <a:tr h="673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Младший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медицинский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персонал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839684"/>
                  </a:ext>
                </a:extLst>
              </a:tr>
              <a:tr h="448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Прочий персонал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1834"/>
                  </a:ext>
                </a:extLst>
              </a:tr>
              <a:tr h="224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1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FFA39AE-B399-4BF5-A5D4-E306E4DB6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6946" y="4476077"/>
            <a:ext cx="120465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(1000)							</a:t>
            </a:r>
            <a:r>
              <a:rPr kumimoji="0" lang="en-US" altLang="ru-RU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5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C6CD4-202D-40FF-943B-4000E296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129" y="276837"/>
            <a:ext cx="9893925" cy="1791029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1000 «Должности и физические лица дневных стационаров медицинской организации»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605191-CFB3-4E7D-A44B-A528EC002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0686" y="2265028"/>
            <a:ext cx="9893925" cy="3967991"/>
          </a:xfrm>
        </p:spPr>
        <p:txBody>
          <a:bodyPr>
            <a:normAutofit/>
          </a:bodyPr>
          <a:lstStyle/>
          <a:p>
            <a:r>
              <a:rPr lang="ru-RU" dirty="0"/>
              <a:t>• Таблицу 1000 заполняют все медицинские организации,</a:t>
            </a:r>
          </a:p>
          <a:p>
            <a:r>
              <a:rPr lang="ru-RU" dirty="0"/>
              <a:t>имеющие дневные стационары, в соответствии со штатным</a:t>
            </a:r>
          </a:p>
          <a:p>
            <a:r>
              <a:rPr lang="ru-RU" dirty="0"/>
              <a:t>расписанием, утвержденным руководителем медицинской</a:t>
            </a:r>
          </a:p>
          <a:p>
            <a:r>
              <a:rPr lang="ru-RU" dirty="0"/>
              <a:t>организации в установленном порядке.</a:t>
            </a:r>
          </a:p>
          <a:p>
            <a:r>
              <a:rPr lang="ru-RU" dirty="0"/>
              <a:t>• Сведения о штатных и занятых должностях показываются как</a:t>
            </a:r>
          </a:p>
          <a:p>
            <a:r>
              <a:rPr lang="ru-RU" dirty="0"/>
              <a:t>целыми, так и дробными числами (0,25, 0,5 и 0,75</a:t>
            </a:r>
          </a:p>
          <a:p>
            <a:r>
              <a:rPr lang="ru-RU" dirty="0"/>
              <a:t>должности).</a:t>
            </a:r>
          </a:p>
          <a:p>
            <a:r>
              <a:rPr lang="ru-RU" dirty="0"/>
              <a:t>• Сведения о физических лицах заполняются целыми числами.</a:t>
            </a:r>
          </a:p>
        </p:txBody>
      </p:sp>
    </p:spTree>
    <p:extLst>
      <p:ext uri="{BB962C8B-B14F-4D97-AF65-F5344CB8AC3E}">
        <p14:creationId xmlns:p14="http://schemas.microsoft.com/office/powerpoint/2010/main" val="15635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D11FE-D067-4B7F-99AD-190A7ACED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685" y="335559"/>
            <a:ext cx="9902315" cy="1799418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1000 «Должности и физические лица дневных стационаров медицинской организации»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8B5E28-F264-4704-87D0-66F629A5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2296" y="2290194"/>
            <a:ext cx="9902315" cy="3825379"/>
          </a:xfrm>
        </p:spPr>
        <p:txBody>
          <a:bodyPr>
            <a:normAutofit/>
          </a:bodyPr>
          <a:lstStyle/>
          <a:p>
            <a:r>
              <a:rPr lang="ru-RU" dirty="0"/>
              <a:t>В графах 5, 8 «Число физических лиц» показывают только основных работников, имеющих трудовую книжку в данной медицинской организации. Внешних совместителей в данные графы не включают, внутренних совместителей показывают как физические лица только один раз на основной занимаемой должности.</a:t>
            </a:r>
          </a:p>
        </p:txBody>
      </p:sp>
    </p:spTree>
    <p:extLst>
      <p:ext uri="{BB962C8B-B14F-4D97-AF65-F5344CB8AC3E}">
        <p14:creationId xmlns:p14="http://schemas.microsoft.com/office/powerpoint/2010/main" val="373047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460AA-7BA1-48D7-AED0-CDC6E937D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018" y="411060"/>
            <a:ext cx="10234569" cy="1681972"/>
          </a:xfrm>
        </p:spPr>
        <p:txBody>
          <a:bodyPr>
            <a:normAutofit fontScale="90000"/>
          </a:bodyPr>
          <a:lstStyle/>
          <a:p>
            <a:r>
              <a:rPr lang="ru-RU" dirty="0"/>
              <a:t>Таблица 1000 «Должности и физические лица дневных стационаров медицинской организации»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5E708E-DA32-43B1-A494-673C0BB4C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7798" y="2189526"/>
            <a:ext cx="9826813" cy="4093827"/>
          </a:xfrm>
        </p:spPr>
        <p:txBody>
          <a:bodyPr>
            <a:normAutofit/>
          </a:bodyPr>
          <a:lstStyle/>
          <a:p>
            <a:r>
              <a:rPr lang="ru-RU" dirty="0"/>
              <a:t>Дневной стационар медицинской организации, оказывающей помощь в стационарных условиях Внутриформенные контроли: Число всего штатных должностей: 141.1000.5.03=141.1000.1.03+141.1000.2.03+141.1000.3.03+141.1000.4.03. Число всего занятых должностей: 141.1000.5.04=141.1000.1.04+141.1000.2.04+141.1000.3.04+141.1000.4.04. Число всего физических лиц: 141.1000.5.05=141.1000.1.05+141.1000.2.05+141.1000.3.05+141.1000.4.05.</a:t>
            </a:r>
          </a:p>
        </p:txBody>
      </p:sp>
    </p:spTree>
    <p:extLst>
      <p:ext uri="{BB962C8B-B14F-4D97-AF65-F5344CB8AC3E}">
        <p14:creationId xmlns:p14="http://schemas.microsoft.com/office/powerpoint/2010/main" val="26584619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166</TotalTime>
  <Words>1916</Words>
  <Application>Microsoft Office PowerPoint</Application>
  <PresentationFormat>Широкоэкранный</PresentationFormat>
  <Paragraphs>467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New York</vt:lpstr>
      <vt:lpstr>Times New Roman</vt:lpstr>
      <vt:lpstr>Wingdings 3</vt:lpstr>
      <vt:lpstr>Легкий дым</vt:lpstr>
      <vt:lpstr>Документ Microsoft Word</vt:lpstr>
      <vt:lpstr>Презентация PowerPoint</vt:lpstr>
      <vt:lpstr>Презентация PowerPoint</vt:lpstr>
      <vt:lpstr>Дневные стационары</vt:lpstr>
      <vt:lpstr>Приказ Министерства здравоохранения Российской Федерации от 30 декабря 2002 г. № 413</vt:lpstr>
      <vt:lpstr>Приказ Министерства здравоохранения Российской Федерации от 13 ноября 2003 г. № 545</vt:lpstr>
      <vt:lpstr>Таблица 1000 «Должности и физические лица дневных стационаров медицинской организации» </vt:lpstr>
      <vt:lpstr>Таблица 1000 «Должности и физические лица дневных стационаров медицинской организации»</vt:lpstr>
      <vt:lpstr>Таблица 1000 «Должности и физические лица дневных стационаров медицинской организации» </vt:lpstr>
      <vt:lpstr>Таблица 1000 «Должности и физические лица дневных стационаров медицинской организации»</vt:lpstr>
      <vt:lpstr>Таблица 1000 «Должности и физические лица дневных стационаров медицинской организации»</vt:lpstr>
      <vt:lpstr>Таблица 1010</vt:lpstr>
      <vt:lpstr>Таблица 1010</vt:lpstr>
      <vt:lpstr>Таблица 2000 «Использование коек дневного стационара медицинской организации по профилям»</vt:lpstr>
      <vt:lpstr>Таблица 2000 «Использование коек дневного стационара медицинской организации по профилям»</vt:lpstr>
      <vt:lpstr>Таблица 2000 «Использование коек дневного стационара медицинской организации по профилям»</vt:lpstr>
      <vt:lpstr>Подтабличная строка 2600</vt:lpstr>
      <vt:lpstr>Таблица 3000 «Состав пациентов в возрасте 18 лет и старше, сроки и исходы лечения» </vt:lpstr>
      <vt:lpstr>Деятельность дневных стационаров медицинских организаций, оказывающих помощь в стационарных условиях</vt:lpstr>
      <vt:lpstr>Деятельность дневных стационаров медицинских организаций, оказывающих помощь в стационарных условиях</vt:lpstr>
      <vt:lpstr>Деятельность дневных стационаров медицинских организаций, оказывающих помощь в амбулаторных условиях, включая стационары на дому</vt:lpstr>
      <vt:lpstr>Презентация PowerPoint</vt:lpstr>
      <vt:lpstr>Презентация PowerPoint</vt:lpstr>
      <vt:lpstr>Состав пациентов в дневных стационарах медицинских организаций, оказывающих медицинскую помощь на дому, сроки и исходы лечения                   Взрослые (18 лет и старше) </vt:lpstr>
      <vt:lpstr>Состав пациентов в дневных стационарах медицинских организаций, оказывающих медицинскую помощь на дому, сроки и исходы лечения Дети (0-17 лет включительно)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2024-12-16T07:08:45Z</dcterms:created>
  <dcterms:modified xsi:type="dcterms:W3CDTF">2024-12-16T09:54:54Z</dcterms:modified>
</cp:coreProperties>
</file>