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48" r:id="rId1"/>
  </p:sldMasterIdLst>
  <p:notesMasterIdLst>
    <p:notesMasterId r:id="rId40"/>
  </p:notesMasterIdLst>
  <p:sldIdLst>
    <p:sldId id="264" r:id="rId2"/>
    <p:sldId id="258" r:id="rId3"/>
    <p:sldId id="274" r:id="rId4"/>
    <p:sldId id="268" r:id="rId5"/>
    <p:sldId id="269" r:id="rId6"/>
    <p:sldId id="305" r:id="rId7"/>
    <p:sldId id="307" r:id="rId8"/>
    <p:sldId id="270" r:id="rId9"/>
    <p:sldId id="267" r:id="rId10"/>
    <p:sldId id="271" r:id="rId11"/>
    <p:sldId id="272" r:id="rId12"/>
    <p:sldId id="273" r:id="rId13"/>
    <p:sldId id="280" r:id="rId14"/>
    <p:sldId id="276" r:id="rId15"/>
    <p:sldId id="283" r:id="rId16"/>
    <p:sldId id="282" r:id="rId17"/>
    <p:sldId id="278" r:id="rId18"/>
    <p:sldId id="279" r:id="rId19"/>
    <p:sldId id="284" r:id="rId20"/>
    <p:sldId id="285" r:id="rId21"/>
    <p:sldId id="286" r:id="rId22"/>
    <p:sldId id="287" r:id="rId23"/>
    <p:sldId id="288" r:id="rId24"/>
    <p:sldId id="308" r:id="rId25"/>
    <p:sldId id="299" r:id="rId26"/>
    <p:sldId id="297" r:id="rId27"/>
    <p:sldId id="295" r:id="rId28"/>
    <p:sldId id="292" r:id="rId29"/>
    <p:sldId id="300" r:id="rId30"/>
    <p:sldId id="301" r:id="rId31"/>
    <p:sldId id="289" r:id="rId32"/>
    <p:sldId id="290" r:id="rId33"/>
    <p:sldId id="291" r:id="rId34"/>
    <p:sldId id="293" r:id="rId35"/>
    <p:sldId id="294" r:id="rId36"/>
    <p:sldId id="303" r:id="rId37"/>
    <p:sldId id="309" r:id="rId38"/>
    <p:sldId id="304" r:id="rId3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4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B6BD"/>
    <a:srgbClr val="D981DB"/>
    <a:srgbClr val="9E227B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741" autoAdjust="0"/>
  </p:normalViewPr>
  <p:slideViewPr>
    <p:cSldViewPr snapToGrid="0">
      <p:cViewPr>
        <p:scale>
          <a:sx n="75" d="100"/>
          <a:sy n="75" d="100"/>
        </p:scale>
        <p:origin x="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80BE0-C8C9-441A-95B2-9EF911BA9297}" type="datetimeFigureOut">
              <a:rPr lang="ru-RU" smtClean="0"/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A0B51-F5FC-4090-B90B-16C247B56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314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9A0B51-F5FC-4090-B90B-16C247B56DC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893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4EBC5C-B8A0-47CD-B403-8FAB2B9463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85E32F-E872-442A-9B57-A13511036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39BB1B-F6EC-47D7-B10A-4D0FE5D5C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4DBE-04C6-478A-9175-4DA641D44095}" type="datetimeFigureOut">
              <a:rPr lang="ru-RU" smtClean="0"/>
              <a:t>26.12.2024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BC2D7C-27A9-433B-9612-E341237EE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1BB46C-5ECD-4BD8-AE2B-F429A76A8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E1C7-F311-40DF-8428-CC44D5DCF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904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2595A7-946B-4B7F-BB58-A1F684562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EC7561C-E538-4186-B42F-E02180F7F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05E465-D7E0-46D4-8866-31C8DE54A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4DBE-04C6-478A-9175-4DA641D44095}" type="datetimeFigureOut">
              <a:rPr lang="ru-RU" smtClean="0"/>
              <a:t>26.12.2024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953360-D628-4E19-8170-21C519F8A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231A05-89C1-4550-99D9-474F65655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E1C7-F311-40DF-8428-CC44D5DCF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689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31D8B42-0187-4787-AC79-07D5637F45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9AF8C8C-D271-43DA-81FA-24C9C3EE3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2FCF46-E5B0-4B66-AC26-3F1A40F25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4DBE-04C6-478A-9175-4DA641D44095}" type="datetimeFigureOut">
              <a:rPr lang="ru-RU" smtClean="0"/>
              <a:t>26.12.2024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4D576B-09FB-48D6-AB08-56DF76567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E7271B-ED0B-49B8-90A7-70816E07E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E1C7-F311-40DF-8428-CC44D5DCF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76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4C3F35-55F2-4E3C-8D05-A47BFA2E8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483787-8680-4E5D-B90F-68BD5DD44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221DA4-9927-430B-A52D-CF5965A1F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4DBE-04C6-478A-9175-4DA641D44095}" type="datetimeFigureOut">
              <a:rPr lang="ru-RU" smtClean="0"/>
              <a:t>26.12.2024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B0A95A-1A9C-481C-942A-EFD858E98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3AD1F5-054E-49FC-875C-292411BEE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E1C7-F311-40DF-8428-CC44D5DCF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027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C08ABA-0A7A-4C3E-99E4-E6CD2BFCB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58B5117-5249-46DC-B3A1-F05506D49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9BE9C4-4C12-425F-BDCD-489638B91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4DBE-04C6-478A-9175-4DA641D44095}" type="datetimeFigureOut">
              <a:rPr lang="ru-RU" smtClean="0"/>
              <a:t>26.12.2024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AC37AA-E95D-424F-8CC6-5CF8E62CC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7B3C24-80E8-4758-84F8-33C95BEDF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E1C7-F311-40DF-8428-CC44D5DCF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658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325E11-A984-4739-858F-1932A798E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4CA1EF-2B18-4A0E-8675-90716BDBD4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B72EEB-F593-47CA-B6F1-4D0D08F5C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470400-FFEE-40EA-AA9D-8EE2F2B0E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4DBE-04C6-478A-9175-4DA641D44095}" type="datetimeFigureOut">
              <a:rPr lang="ru-RU" smtClean="0"/>
              <a:t>26.12.2024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9A74EC-B319-4BC2-B055-087D15788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8B997B3-874E-4D84-80F3-7CB4C6530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E1C7-F311-40DF-8428-CC44D5DCF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763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CA2B1A-3EA7-4D48-9E00-08BAF34DF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8CA67F0-3A3B-47F3-9881-66123DCA4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DF20244-9F95-422C-9E18-45D71C164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29D4BAE-F7C9-4635-A5E6-6BC482E8D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6F70B36-14C9-42A1-9EEA-799558CDDB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2C6524B-ED81-483E-A8B6-3A37F1703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4DBE-04C6-478A-9175-4DA641D44095}" type="datetimeFigureOut">
              <a:rPr lang="ru-RU" smtClean="0"/>
              <a:t>26.12.2024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867C598-1511-472D-9E6A-9A35997C3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AD4E329-2F43-4522-AD01-FC896E96C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E1C7-F311-40DF-8428-CC44D5DCF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168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84BE75-50FC-448D-AE7E-3CE25718E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C32B3F6-E078-415D-AAC8-AA4C05764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4DBE-04C6-478A-9175-4DA641D44095}" type="datetimeFigureOut">
              <a:rPr lang="ru-RU" smtClean="0"/>
              <a:t>26.12.2024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C2015C4-2593-4CF2-B5B1-769626664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60EEBC3-A233-4A4F-8B59-3E06A28A5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E1C7-F311-40DF-8428-CC44D5DCF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898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D661014-7BC6-4020-B613-292850CCC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4DBE-04C6-478A-9175-4DA641D44095}" type="datetimeFigureOut">
              <a:rPr lang="ru-RU" smtClean="0"/>
              <a:t>26.12.2024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0C30A40-F6B1-409B-98D2-BB695F7D4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F9FFA21-D353-4A59-8F45-230AC65D1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E1C7-F311-40DF-8428-CC44D5DCF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849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CC0E09-DFE3-449D-8574-A641F67C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8FA957-C803-4359-B68E-3C5D435C7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6BEF562-613D-4530-9909-1E8F6439B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2A399F-9F98-4BD9-8737-E8B8497A5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4DBE-04C6-478A-9175-4DA641D44095}" type="datetimeFigureOut">
              <a:rPr lang="ru-RU" smtClean="0"/>
              <a:t>26.12.2024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FB20458-6C50-4BB3-BE4A-3E503AADA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89120C-5993-4403-83D9-0374F1FE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E1C7-F311-40DF-8428-CC44D5DCF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451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930F06-9170-4F62-A78A-B66F8A460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10A5687-0CE1-4AF0-85D6-D464CCDB4E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FBAFED-EBB4-4511-8BF8-6D01EE6DB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91ACD96-E534-45B9-BB61-A4E395D3E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4DBE-04C6-478A-9175-4DA641D44095}" type="datetimeFigureOut">
              <a:rPr lang="ru-RU" smtClean="0"/>
              <a:t>26.12.2024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2AA6B6-D0B3-4C6C-9E12-6987E2F0E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59E5EA4-DF44-44DD-B869-84AD3CC6B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E1C7-F311-40DF-8428-CC44D5DCF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934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73065B-BC22-4EE5-B284-02883CC3D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98D014-28AD-4EA8-9A2A-FC1C3F635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EDE494-89FE-4F76-9BA5-97A8F258CD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44DBE-04C6-478A-9175-4DA641D44095}" type="datetimeFigureOut">
              <a:rPr lang="ru-RU" smtClean="0"/>
              <a:t>26.12.2024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2B5E0D-F878-4DA2-9A0D-B8FAFADDD5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E91685-7068-4EB5-8E1E-7AE51F2506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CE1C7-F311-40DF-8428-CC44D5DCF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51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444918-C018-47BD-BC17-319DFB0D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843" y="0"/>
            <a:ext cx="11566358" cy="511743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36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№ 12</a:t>
            </a:r>
            <a:br>
              <a:rPr lang="ru-RU" sz="36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«Сведения о числе заболеваний, зарегистрированных у пациентов, проживающих в районе обслуживания медицинской организации</a:t>
            </a:r>
            <a:br>
              <a:rPr lang="ru-RU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РЕГИОНАЛЬНОГО ПРОЕКТА</a:t>
            </a:r>
            <a:br>
              <a:rPr lang="ru-RU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ДЕТСКОГО ЗДРАВООХРАНЕНИЯ</a:t>
            </a:r>
            <a:br>
              <a:rPr lang="ru-RU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7185B4-A873-4272-A483-8C99A4C55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0843" y="5358062"/>
            <a:ext cx="11566358" cy="1499937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Врач статистик отдела  медицинской статистики  </a:t>
            </a:r>
          </a:p>
          <a:p>
            <a:pPr algn="ctr"/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ГБУЗ РК «РМИАЦ»</a:t>
            </a:r>
          </a:p>
          <a:p>
            <a:pPr algn="ctr"/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ЛУКИНА НАДЕЖДА ВИТАЛЬЕВНА </a:t>
            </a:r>
          </a:p>
        </p:txBody>
      </p:sp>
    </p:spTree>
    <p:extLst>
      <p:ext uri="{BB962C8B-B14F-4D97-AF65-F5344CB8AC3E}">
        <p14:creationId xmlns:p14="http://schemas.microsoft.com/office/powerpoint/2010/main" val="4043378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94CC804-D39A-4CED-B68F-6B450577B7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286" y="0"/>
            <a:ext cx="11234057" cy="663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990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8D7E323-6BB0-434B-8BF0-AEE068CE48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057" y="228600"/>
            <a:ext cx="8723086" cy="6400800"/>
          </a:xfrm>
          <a:prstGeom prst="rect">
            <a:avLst/>
          </a:prstGeom>
        </p:spPr>
      </p:pic>
      <p:sp>
        <p:nvSpPr>
          <p:cNvPr id="4" name="Овал 3">
            <a:extLst>
              <a:ext uri="{FF2B5EF4-FFF2-40B4-BE49-F238E27FC236}">
                <a16:creationId xmlns:a16="http://schemas.microsoft.com/office/drawing/2014/main" id="{14D56557-7C7D-492D-BD3D-83483A8409F7}"/>
              </a:ext>
            </a:extLst>
          </p:cNvPr>
          <p:cNvSpPr/>
          <p:nvPr/>
        </p:nvSpPr>
        <p:spPr>
          <a:xfrm>
            <a:off x="9593942" y="2307771"/>
            <a:ext cx="2032001" cy="200297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Целевой показатель на 2024г.80,0%</a:t>
            </a:r>
          </a:p>
        </p:txBody>
      </p:sp>
    </p:spTree>
    <p:extLst>
      <p:ext uri="{BB962C8B-B14F-4D97-AF65-F5344CB8AC3E}">
        <p14:creationId xmlns:p14="http://schemas.microsoft.com/office/powerpoint/2010/main" val="1928655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EE539F6-1E99-4097-BF9F-AED5C78F9D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" y="174172"/>
            <a:ext cx="8882743" cy="6662058"/>
          </a:xfrm>
          <a:prstGeom prst="rect">
            <a:avLst/>
          </a:prstGeom>
        </p:spPr>
      </p:pic>
      <p:sp>
        <p:nvSpPr>
          <p:cNvPr id="3" name="Овал 2">
            <a:extLst>
              <a:ext uri="{FF2B5EF4-FFF2-40B4-BE49-F238E27FC236}">
                <a16:creationId xmlns:a16="http://schemas.microsoft.com/office/drawing/2014/main" id="{F1AC7A24-D4B0-405C-A0F6-0C1E3AAD1037}"/>
              </a:ext>
            </a:extLst>
          </p:cNvPr>
          <p:cNvSpPr/>
          <p:nvPr/>
        </p:nvSpPr>
        <p:spPr>
          <a:xfrm>
            <a:off x="9637485" y="2641600"/>
            <a:ext cx="2104571" cy="2032002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Целевой показатель на 2024г. 94,3%</a:t>
            </a:r>
          </a:p>
        </p:txBody>
      </p:sp>
    </p:spTree>
    <p:extLst>
      <p:ext uri="{BB962C8B-B14F-4D97-AF65-F5344CB8AC3E}">
        <p14:creationId xmlns:p14="http://schemas.microsoft.com/office/powerpoint/2010/main" val="4209425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9FE96E-B249-4C3E-B87D-7152EE8CE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011" y="296883"/>
            <a:ext cx="11495314" cy="6246421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№12 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ЧИСЛЕ ЗАБОЛЕВАНИЙ, ЗАРЕГИСТРИРОВАННЫХ У ПАЦИЕНТОВ, ПРОЖИВАЮЩИХ В РАЙОНЕ ОБСЛУЖИВАНИЯ МЕДИЦИНСКОЙ ОРГАНИЗАЦИИ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2024г.</a:t>
            </a: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Росстата: </a:t>
            </a: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формы от 13.11.2024 № 543</a:t>
            </a:r>
          </a:p>
        </p:txBody>
      </p:sp>
    </p:spTree>
    <p:extLst>
      <p:ext uri="{BB962C8B-B14F-4D97-AF65-F5344CB8AC3E}">
        <p14:creationId xmlns:p14="http://schemas.microsoft.com/office/powerpoint/2010/main" val="2181118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E9D6DF2-27F9-4E48-9FF6-8F23C9E8C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756" y="308758"/>
            <a:ext cx="11685319" cy="634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855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A67CC4D6-CD48-433E-8AD6-F1F9D2C6AA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795958"/>
              </p:ext>
            </p:extLst>
          </p:nvPr>
        </p:nvGraphicFramePr>
        <p:xfrm>
          <a:off x="356261" y="938151"/>
          <a:ext cx="11507188" cy="59298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2645">
                  <a:extLst>
                    <a:ext uri="{9D8B030D-6E8A-4147-A177-3AD203B41FA5}">
                      <a16:colId xmlns:a16="http://schemas.microsoft.com/office/drawing/2014/main" val="3359280144"/>
                    </a:ext>
                  </a:extLst>
                </a:gridCol>
                <a:gridCol w="635309">
                  <a:extLst>
                    <a:ext uri="{9D8B030D-6E8A-4147-A177-3AD203B41FA5}">
                      <a16:colId xmlns:a16="http://schemas.microsoft.com/office/drawing/2014/main" val="4044691760"/>
                    </a:ext>
                  </a:extLst>
                </a:gridCol>
                <a:gridCol w="849671">
                  <a:extLst>
                    <a:ext uri="{9D8B030D-6E8A-4147-A177-3AD203B41FA5}">
                      <a16:colId xmlns:a16="http://schemas.microsoft.com/office/drawing/2014/main" val="3576431261"/>
                    </a:ext>
                  </a:extLst>
                </a:gridCol>
                <a:gridCol w="813683">
                  <a:extLst>
                    <a:ext uri="{9D8B030D-6E8A-4147-A177-3AD203B41FA5}">
                      <a16:colId xmlns:a16="http://schemas.microsoft.com/office/drawing/2014/main" val="272086885"/>
                    </a:ext>
                  </a:extLst>
                </a:gridCol>
                <a:gridCol w="693065">
                  <a:extLst>
                    <a:ext uri="{9D8B030D-6E8A-4147-A177-3AD203B41FA5}">
                      <a16:colId xmlns:a16="http://schemas.microsoft.com/office/drawing/2014/main" val="3013955303"/>
                    </a:ext>
                  </a:extLst>
                </a:gridCol>
                <a:gridCol w="764682">
                  <a:extLst>
                    <a:ext uri="{9D8B030D-6E8A-4147-A177-3AD203B41FA5}">
                      <a16:colId xmlns:a16="http://schemas.microsoft.com/office/drawing/2014/main" val="1763619761"/>
                    </a:ext>
                  </a:extLst>
                </a:gridCol>
                <a:gridCol w="764682">
                  <a:extLst>
                    <a:ext uri="{9D8B030D-6E8A-4147-A177-3AD203B41FA5}">
                      <a16:colId xmlns:a16="http://schemas.microsoft.com/office/drawing/2014/main" val="3438975395"/>
                    </a:ext>
                  </a:extLst>
                </a:gridCol>
                <a:gridCol w="763911">
                  <a:extLst>
                    <a:ext uri="{9D8B030D-6E8A-4147-A177-3AD203B41FA5}">
                      <a16:colId xmlns:a16="http://schemas.microsoft.com/office/drawing/2014/main" val="873966273"/>
                    </a:ext>
                  </a:extLst>
                </a:gridCol>
                <a:gridCol w="763911">
                  <a:extLst>
                    <a:ext uri="{9D8B030D-6E8A-4147-A177-3AD203B41FA5}">
                      <a16:colId xmlns:a16="http://schemas.microsoft.com/office/drawing/2014/main" val="3843265969"/>
                    </a:ext>
                  </a:extLst>
                </a:gridCol>
                <a:gridCol w="751590">
                  <a:extLst>
                    <a:ext uri="{9D8B030D-6E8A-4147-A177-3AD203B41FA5}">
                      <a16:colId xmlns:a16="http://schemas.microsoft.com/office/drawing/2014/main" val="1752442963"/>
                    </a:ext>
                  </a:extLst>
                </a:gridCol>
                <a:gridCol w="710006">
                  <a:extLst>
                    <a:ext uri="{9D8B030D-6E8A-4147-A177-3AD203B41FA5}">
                      <a16:colId xmlns:a16="http://schemas.microsoft.com/office/drawing/2014/main" val="209311990"/>
                    </a:ext>
                  </a:extLst>
                </a:gridCol>
                <a:gridCol w="874033">
                  <a:extLst>
                    <a:ext uri="{9D8B030D-6E8A-4147-A177-3AD203B41FA5}">
                      <a16:colId xmlns:a16="http://schemas.microsoft.com/office/drawing/2014/main" val="1719483160"/>
                    </a:ext>
                  </a:extLst>
                </a:gridCol>
              </a:tblGrid>
              <a:tr h="99276">
                <a:tc rowSpan="3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классов и отдельных болезней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МКБ-10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Зарегистрировано заболеваний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Снято с диспан-серного наблю-дения, чел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Состоит под диспан-серным наблюде-нием на конец отчетного года, чел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extLst>
                  <a:ext uri="{0D108BD9-81ED-4DB2-BD59-A6C34878D82A}">
                    <a16:rowId xmlns:a16="http://schemas.microsoft.com/office/drawing/2014/main" val="1358529361"/>
                  </a:ext>
                </a:extLst>
              </a:tr>
              <a:tr h="6196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всего, ед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(из гр. 4)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(из гр. 4)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заболеваний с впервые в жизни установленным диагнозом (из гр. 9)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526263"/>
                  </a:ext>
                </a:extLst>
              </a:tr>
              <a:tr h="4745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воз-расте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0-4 года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расте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5-9 лет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взято под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диспансер-ное наблю-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дение, чел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жизни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ленным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диагно-зом, ед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взято под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диспансер-ное наблю-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дение, чел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выявле-но при проф-осмотре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678751"/>
                  </a:ext>
                </a:extLst>
              </a:tr>
              <a:tr h="149097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extLst>
                  <a:ext uri="{0D108BD9-81ED-4DB2-BD59-A6C34878D82A}">
                    <a16:rowId xmlns:a16="http://schemas.microsoft.com/office/drawing/2014/main" val="1866555550"/>
                  </a:ext>
                </a:extLst>
              </a:tr>
              <a:tr h="1490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заболеваний – всего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А00-Т98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extLst>
                  <a:ext uri="{0D108BD9-81ED-4DB2-BD59-A6C34878D82A}">
                    <a16:rowId xmlns:a16="http://schemas.microsoft.com/office/drawing/2014/main" val="3646114782"/>
                  </a:ext>
                </a:extLst>
              </a:tr>
              <a:tr h="276276">
                <a:tc>
                  <a:txBody>
                    <a:bodyPr/>
                    <a:lstStyle/>
                    <a:p>
                      <a:pPr marL="9017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  <a:p>
                      <a:pPr marL="9017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некоторые инфекционные и паразитарные болезни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А00-В99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extLst>
                  <a:ext uri="{0D108BD9-81ED-4DB2-BD59-A6C34878D82A}">
                    <a16:rowId xmlns:a16="http://schemas.microsoft.com/office/drawing/2014/main" val="1990790576"/>
                  </a:ext>
                </a:extLst>
              </a:tr>
              <a:tr h="246633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</a:p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кишечные инфекции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А00-А09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extLst>
                  <a:ext uri="{0D108BD9-81ED-4DB2-BD59-A6C34878D82A}">
                    <a16:rowId xmlns:a16="http://schemas.microsoft.com/office/drawing/2014/main" val="524541290"/>
                  </a:ext>
                </a:extLst>
              </a:tr>
              <a:tr h="149097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менингококковая инфекция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А39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extLst>
                  <a:ext uri="{0D108BD9-81ED-4DB2-BD59-A6C34878D82A}">
                    <a16:rowId xmlns:a16="http://schemas.microsoft.com/office/drawing/2014/main" val="3782979927"/>
                  </a:ext>
                </a:extLst>
              </a:tr>
              <a:tr h="149097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вирусный гепатит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В15-В19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extLst>
                  <a:ext uri="{0D108BD9-81ED-4DB2-BD59-A6C34878D82A}">
                    <a16:rowId xmlns:a16="http://schemas.microsoft.com/office/drawing/2014/main" val="1446178954"/>
                  </a:ext>
                </a:extLst>
              </a:tr>
              <a:tr h="149097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хронический вирусный гепатит С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B18.2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extLst>
                  <a:ext uri="{0D108BD9-81ED-4DB2-BD59-A6C34878D82A}">
                    <a16:rowId xmlns:a16="http://schemas.microsoft.com/office/drawing/2014/main" val="3431791751"/>
                  </a:ext>
                </a:extLst>
              </a:tr>
              <a:tr h="149097">
                <a:tc>
                  <a:txBody>
                    <a:bodyPr/>
                    <a:lstStyle/>
                    <a:p>
                      <a:pPr marL="9017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новообразования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С00-D48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extLst>
                  <a:ext uri="{0D108BD9-81ED-4DB2-BD59-A6C34878D82A}">
                    <a16:rowId xmlns:a16="http://schemas.microsoft.com/office/drawing/2014/main" val="713292067"/>
                  </a:ext>
                </a:extLst>
              </a:tr>
              <a:tr h="246633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</a:p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злокачественные новообразования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С00-С96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extLst>
                  <a:ext uri="{0D108BD9-81ED-4DB2-BD59-A6C34878D82A}">
                    <a16:rowId xmlns:a16="http://schemas.microsoft.com/office/drawing/2014/main" val="1329958182"/>
                  </a:ext>
                </a:extLst>
              </a:tr>
              <a:tr h="376131">
                <a:tc>
                  <a:txBody>
                    <a:bodyPr/>
                    <a:lstStyle/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</a:p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злокачественные новообразования лимфоидной, кроветворной и родственных им тканей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С81-С96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extLst>
                  <a:ext uri="{0D108BD9-81ED-4DB2-BD59-A6C34878D82A}">
                    <a16:rowId xmlns:a16="http://schemas.microsoft.com/office/drawing/2014/main" val="637047436"/>
                  </a:ext>
                </a:extLst>
              </a:tr>
              <a:tr h="149097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доброкачественные новообразования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</a:t>
                      </a:r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extLst>
                  <a:ext uri="{0D108BD9-81ED-4DB2-BD59-A6C34878D82A}">
                    <a16:rowId xmlns:a16="http://schemas.microsoft.com/office/drawing/2014/main" val="41395793"/>
                  </a:ext>
                </a:extLst>
              </a:tr>
              <a:tr h="355627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крови, кроветворных органов и отдельные нарушения, вовлекающие иммунный механизм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D50-D89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extLst>
                  <a:ext uri="{0D108BD9-81ED-4DB2-BD59-A6C34878D82A}">
                    <a16:rowId xmlns:a16="http://schemas.microsoft.com/office/drawing/2014/main" val="4123285326"/>
                  </a:ext>
                </a:extLst>
              </a:tr>
              <a:tr h="246633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</a:p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анемии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D50-D64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extLst>
                  <a:ext uri="{0D108BD9-81ED-4DB2-BD59-A6C34878D82A}">
                    <a16:rowId xmlns:a16="http://schemas.microsoft.com/office/drawing/2014/main" val="3429211218"/>
                  </a:ext>
                </a:extLst>
              </a:tr>
              <a:tr h="246633">
                <a:tc>
                  <a:txBody>
                    <a:bodyPr/>
                    <a:lstStyle/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 них: </a:t>
                      </a:r>
                    </a:p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апластические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анемии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4.1.1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D60-D61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extLst>
                  <a:ext uri="{0D108BD9-81ED-4DB2-BD59-A6C34878D82A}">
                    <a16:rowId xmlns:a16="http://schemas.microsoft.com/office/drawing/2014/main" val="3706244796"/>
                  </a:ext>
                </a:extLst>
              </a:tr>
              <a:tr h="276276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нарушения свертываемости крови, </a:t>
                      </a:r>
                    </a:p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пурпура и другие геморрагические состояния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D65-D69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extLst>
                  <a:ext uri="{0D108BD9-81ED-4DB2-BD59-A6C34878D82A}">
                    <a16:rowId xmlns:a16="http://schemas.microsoft.com/office/drawing/2014/main" val="2020218592"/>
                  </a:ext>
                </a:extLst>
              </a:tr>
              <a:tr h="149097">
                <a:tc>
                  <a:txBody>
                    <a:bodyPr/>
                    <a:lstStyle/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гемофилия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4.2.1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D66- D68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extLst>
                  <a:ext uri="{0D108BD9-81ED-4DB2-BD59-A6C34878D82A}">
                    <a16:rowId xmlns:a16="http://schemas.microsoft.com/office/drawing/2014/main" val="977841202"/>
                  </a:ext>
                </a:extLst>
              </a:tr>
              <a:tr h="73557">
                <a:tc>
                  <a:txBody>
                    <a:bodyPr/>
                    <a:lstStyle/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т.ч. болезнь </a:t>
                      </a:r>
                      <a:r>
                        <a:rPr lang="ru-RU" sz="9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Виллебранда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4.2.1.1</a:t>
                      </a:r>
                      <a:endParaRPr lang="ru-RU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D68.0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extLst>
                  <a:ext uri="{0D108BD9-81ED-4DB2-BD59-A6C34878D82A}">
                    <a16:rowId xmlns:a16="http://schemas.microsoft.com/office/drawing/2014/main" val="3970571313"/>
                  </a:ext>
                </a:extLst>
              </a:tr>
              <a:tr h="284148">
                <a:tc>
                  <a:txBody>
                    <a:bodyPr/>
                    <a:lstStyle/>
                    <a:p>
                      <a:pPr marL="179705">
                        <a:lnSpc>
                          <a:spcPts val="1000"/>
                        </a:lnSpc>
                        <a:spcAft>
                          <a:spcPts val="600"/>
                        </a:spcAft>
                        <a:tabLst>
                          <a:tab pos="17653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отдельные нарушения, вовлекающие иммунный механизм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80-</a:t>
                      </a:r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extLst>
                  <a:ext uri="{0D108BD9-81ED-4DB2-BD59-A6C34878D82A}">
                    <a16:rowId xmlns:a16="http://schemas.microsoft.com/office/drawing/2014/main" val="3424640705"/>
                  </a:ext>
                </a:extLst>
              </a:tr>
              <a:tr h="376131">
                <a:tc>
                  <a:txBody>
                    <a:bodyPr/>
                    <a:lstStyle/>
                    <a:p>
                      <a:pPr marL="9017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из них другие уточненные нарушения с вовлечением иммунного механизма, не классифицированные в других рубриках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4.3.1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D89.8 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770" marR="48770" marT="0" marB="0" anchor="ctr"/>
                </a:tc>
                <a:extLst>
                  <a:ext uri="{0D108BD9-81ED-4DB2-BD59-A6C34878D82A}">
                    <a16:rowId xmlns:a16="http://schemas.microsoft.com/office/drawing/2014/main" val="4213507099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3D083ED-856A-4409-89B1-66C876A718F3}"/>
              </a:ext>
            </a:extLst>
          </p:cNvPr>
          <p:cNvSpPr/>
          <p:nvPr/>
        </p:nvSpPr>
        <p:spPr>
          <a:xfrm>
            <a:off x="356261" y="225632"/>
            <a:ext cx="11507188" cy="6056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т.1000  РАЗДЕЛ 1. Дети (0-14 лет включительно)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7B89AA65-B01F-44D1-BA42-6721CBADC957}"/>
              </a:ext>
            </a:extLst>
          </p:cNvPr>
          <p:cNvSpPr/>
          <p:nvPr/>
        </p:nvSpPr>
        <p:spPr>
          <a:xfrm>
            <a:off x="7623959" y="5257801"/>
            <a:ext cx="3313216" cy="1374568"/>
          </a:xfrm>
          <a:prstGeom prst="roundRect">
            <a:avLst/>
          </a:prstGeom>
          <a:solidFill>
            <a:srgbClr val="DEB6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Стр. 4.2.1.1</a:t>
            </a:r>
          </a:p>
          <a:p>
            <a:pPr algn="ctr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Стр. 4.3.1</a:t>
            </a:r>
          </a:p>
          <a:p>
            <a:pPr algn="ctr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Сверить данные с  регистром 14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нозологий,редкими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заболеваниями</a:t>
            </a: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D732A4F2-A991-467D-9CC5-DDA79D186E95}"/>
              </a:ext>
            </a:extLst>
          </p:cNvPr>
          <p:cNvCxnSpPr/>
          <p:nvPr/>
        </p:nvCxnSpPr>
        <p:spPr>
          <a:xfrm flipV="1">
            <a:off x="4833257" y="5919849"/>
            <a:ext cx="2719449" cy="21969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62AC15C4-F3E8-42F8-89B4-AF4726C1322B}"/>
              </a:ext>
            </a:extLst>
          </p:cNvPr>
          <p:cNvCxnSpPr/>
          <p:nvPr/>
        </p:nvCxnSpPr>
        <p:spPr>
          <a:xfrm flipV="1">
            <a:off x="4916384" y="6139543"/>
            <a:ext cx="2636322" cy="49282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905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0942E86-BE26-44D0-A5E3-A7854F7B1C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543671"/>
              </p:ext>
            </p:extLst>
          </p:nvPr>
        </p:nvGraphicFramePr>
        <p:xfrm>
          <a:off x="1" y="1574864"/>
          <a:ext cx="12191999" cy="53274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1535">
                  <a:extLst>
                    <a:ext uri="{9D8B030D-6E8A-4147-A177-3AD203B41FA5}">
                      <a16:colId xmlns:a16="http://schemas.microsoft.com/office/drawing/2014/main" val="2320126224"/>
                    </a:ext>
                  </a:extLst>
                </a:gridCol>
                <a:gridCol w="683227">
                  <a:extLst>
                    <a:ext uri="{9D8B030D-6E8A-4147-A177-3AD203B41FA5}">
                      <a16:colId xmlns:a16="http://schemas.microsoft.com/office/drawing/2014/main" val="1104771228"/>
                    </a:ext>
                  </a:extLst>
                </a:gridCol>
                <a:gridCol w="894403">
                  <a:extLst>
                    <a:ext uri="{9D8B030D-6E8A-4147-A177-3AD203B41FA5}">
                      <a16:colId xmlns:a16="http://schemas.microsoft.com/office/drawing/2014/main" val="3417260254"/>
                    </a:ext>
                  </a:extLst>
                </a:gridCol>
                <a:gridCol w="894403">
                  <a:extLst>
                    <a:ext uri="{9D8B030D-6E8A-4147-A177-3AD203B41FA5}">
                      <a16:colId xmlns:a16="http://schemas.microsoft.com/office/drawing/2014/main" val="2229300089"/>
                    </a:ext>
                  </a:extLst>
                </a:gridCol>
                <a:gridCol w="745336">
                  <a:extLst>
                    <a:ext uri="{9D8B030D-6E8A-4147-A177-3AD203B41FA5}">
                      <a16:colId xmlns:a16="http://schemas.microsoft.com/office/drawing/2014/main" val="3571253036"/>
                    </a:ext>
                  </a:extLst>
                </a:gridCol>
                <a:gridCol w="655898">
                  <a:extLst>
                    <a:ext uri="{9D8B030D-6E8A-4147-A177-3AD203B41FA5}">
                      <a16:colId xmlns:a16="http://schemas.microsoft.com/office/drawing/2014/main" val="1838197923"/>
                    </a:ext>
                  </a:extLst>
                </a:gridCol>
                <a:gridCol w="811906">
                  <a:extLst>
                    <a:ext uri="{9D8B030D-6E8A-4147-A177-3AD203B41FA5}">
                      <a16:colId xmlns:a16="http://schemas.microsoft.com/office/drawing/2014/main" val="174635759"/>
                    </a:ext>
                  </a:extLst>
                </a:gridCol>
                <a:gridCol w="831977">
                  <a:extLst>
                    <a:ext uri="{9D8B030D-6E8A-4147-A177-3AD203B41FA5}">
                      <a16:colId xmlns:a16="http://schemas.microsoft.com/office/drawing/2014/main" val="2967694214"/>
                    </a:ext>
                  </a:extLst>
                </a:gridCol>
                <a:gridCol w="821529">
                  <a:extLst>
                    <a:ext uri="{9D8B030D-6E8A-4147-A177-3AD203B41FA5}">
                      <a16:colId xmlns:a16="http://schemas.microsoft.com/office/drawing/2014/main" val="849097652"/>
                    </a:ext>
                  </a:extLst>
                </a:gridCol>
                <a:gridCol w="808276">
                  <a:extLst>
                    <a:ext uri="{9D8B030D-6E8A-4147-A177-3AD203B41FA5}">
                      <a16:colId xmlns:a16="http://schemas.microsoft.com/office/drawing/2014/main" val="813451687"/>
                    </a:ext>
                  </a:extLst>
                </a:gridCol>
                <a:gridCol w="631410">
                  <a:extLst>
                    <a:ext uri="{9D8B030D-6E8A-4147-A177-3AD203B41FA5}">
                      <a16:colId xmlns:a16="http://schemas.microsoft.com/office/drawing/2014/main" val="1037203068"/>
                    </a:ext>
                  </a:extLst>
                </a:gridCol>
                <a:gridCol w="1072099">
                  <a:extLst>
                    <a:ext uri="{9D8B030D-6E8A-4147-A177-3AD203B41FA5}">
                      <a16:colId xmlns:a16="http://schemas.microsoft.com/office/drawing/2014/main" val="1013413261"/>
                    </a:ext>
                  </a:extLst>
                </a:gridCol>
              </a:tblGrid>
              <a:tr h="263201">
                <a:tc>
                  <a:txBody>
                    <a:bodyPr/>
                    <a:lstStyle/>
                    <a:p>
                      <a:pPr marL="9017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эндокринной системы, расстройства питания и нарушения обмена веществ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5.0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Е00-Е89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375665613"/>
                  </a:ext>
                </a:extLst>
              </a:tr>
              <a:tr h="263201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</a:p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щитовидной железы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Е00-Е07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423673582"/>
                  </a:ext>
                </a:extLst>
              </a:tr>
              <a:tr h="263201">
                <a:tc>
                  <a:txBody>
                    <a:bodyPr/>
                    <a:lstStyle/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</a:p>
                    <a:p>
                      <a:pPr marL="266700" indent="3810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синдром врожденной йодной недостаточности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5.1.1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3258340464"/>
                  </a:ext>
                </a:extLst>
              </a:tr>
              <a:tr h="263201">
                <a:tc>
                  <a:txBody>
                    <a:bodyPr/>
                    <a:lstStyle/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эндемический зоб, связанный с йодной недостаточностью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5.1.2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Е01.0-2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596141239"/>
                  </a:ext>
                </a:extLst>
              </a:tr>
              <a:tr h="263201">
                <a:tc>
                  <a:txBody>
                    <a:bodyPr/>
                    <a:lstStyle/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субклинический гипотиреоз вследствие йодной недостаточности и другие формы гипотиреоза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5.1.3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Е02, Е03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812483160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формы нетоксического зоба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5.1.4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Е04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577413581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тиреотоксикоз (гипертиреоз)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5.1.5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Е05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94967536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тиреоидит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5.1.6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Е06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3064096011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сахарный диабет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Е10-Е14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149167424"/>
                  </a:ext>
                </a:extLst>
              </a:tr>
              <a:tr h="394801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из него: </a:t>
                      </a:r>
                    </a:p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с поражением глаз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5.2.1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Е10.3, Е11.3, Е12.3, Е13.3,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Е14.3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271805692"/>
                  </a:ext>
                </a:extLst>
              </a:tr>
              <a:tr h="394801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с поражением почек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5.2.2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Е10.2, Е11.2,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Е12.2, Е13.2,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Е14.2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4077710544"/>
                  </a:ext>
                </a:extLst>
              </a:tr>
              <a:tr h="26320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из него (из стр. 5.2):</a:t>
                      </a:r>
                    </a:p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сахарный диабет 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типа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5.2.3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Е10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604199810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сахарный диабет 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типа   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5.2.4.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Е11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1882288068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гиперфункция гипофиза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Е22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923664223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176530" algn="l"/>
                        </a:tabLs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гипопитуитаризм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E23.0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1066546856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несахарный диабет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E23.2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4076394517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адреногенитальные расстройства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Е25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1207887373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дисфункция яичников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Е28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331326634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дисфункция яичек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Е29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1166131200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недостаточность питания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40-Е46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2289185026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рахит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5.10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Е55.0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4266901818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ожирение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5.11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E66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980659442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них, крайняя степень ожирения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5.11.1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E66.2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2390828544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фенилкетонурия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5.12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Е70.0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1780130974"/>
                  </a:ext>
                </a:extLst>
              </a:tr>
              <a:tr h="263201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нарушения обмена галактозы</a:t>
                      </a:r>
                    </a:p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галактоземия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5.13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Е74.2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4230485475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болезнь Гоше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5.14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E75.2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4277178942"/>
                  </a:ext>
                </a:extLst>
              </a:tr>
              <a:tr h="281733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нарушения обмена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гликозаминогликанов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мукополисахаридозы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5.15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Е76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1221761084"/>
                  </a:ext>
                </a:extLst>
              </a:tr>
              <a:tr h="176544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муковисцидоз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5.16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E84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568" marR="49568" marT="0" marB="0" anchor="ctr"/>
                </a:tc>
                <a:extLst>
                  <a:ext uri="{0D108BD9-81ED-4DB2-BD59-A6C34878D82A}">
                    <a16:rowId xmlns:a16="http://schemas.microsoft.com/office/drawing/2014/main" val="1263438368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173096FE-94A8-492F-A938-30A6249475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609401"/>
              </p:ext>
            </p:extLst>
          </p:nvPr>
        </p:nvGraphicFramePr>
        <p:xfrm>
          <a:off x="0" y="0"/>
          <a:ext cx="12192000" cy="1574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56856">
                  <a:extLst>
                    <a:ext uri="{9D8B030D-6E8A-4147-A177-3AD203B41FA5}">
                      <a16:colId xmlns:a16="http://schemas.microsoft.com/office/drawing/2014/main" val="704108740"/>
                    </a:ext>
                  </a:extLst>
                </a:gridCol>
                <a:gridCol w="698825">
                  <a:extLst>
                    <a:ext uri="{9D8B030D-6E8A-4147-A177-3AD203B41FA5}">
                      <a16:colId xmlns:a16="http://schemas.microsoft.com/office/drawing/2014/main" val="1652195990"/>
                    </a:ext>
                  </a:extLst>
                </a:gridCol>
                <a:gridCol w="861052">
                  <a:extLst>
                    <a:ext uri="{9D8B030D-6E8A-4147-A177-3AD203B41FA5}">
                      <a16:colId xmlns:a16="http://schemas.microsoft.com/office/drawing/2014/main" val="913436053"/>
                    </a:ext>
                  </a:extLst>
                </a:gridCol>
                <a:gridCol w="898490">
                  <a:extLst>
                    <a:ext uri="{9D8B030D-6E8A-4147-A177-3AD203B41FA5}">
                      <a16:colId xmlns:a16="http://schemas.microsoft.com/office/drawing/2014/main" val="3928787785"/>
                    </a:ext>
                  </a:extLst>
                </a:gridCol>
                <a:gridCol w="711304">
                  <a:extLst>
                    <a:ext uri="{9D8B030D-6E8A-4147-A177-3AD203B41FA5}">
                      <a16:colId xmlns:a16="http://schemas.microsoft.com/office/drawing/2014/main" val="1767991002"/>
                    </a:ext>
                  </a:extLst>
                </a:gridCol>
                <a:gridCol w="631010">
                  <a:extLst>
                    <a:ext uri="{9D8B030D-6E8A-4147-A177-3AD203B41FA5}">
                      <a16:colId xmlns:a16="http://schemas.microsoft.com/office/drawing/2014/main" val="1891053310"/>
                    </a:ext>
                  </a:extLst>
                </a:gridCol>
                <a:gridCol w="831818">
                  <a:extLst>
                    <a:ext uri="{9D8B030D-6E8A-4147-A177-3AD203B41FA5}">
                      <a16:colId xmlns:a16="http://schemas.microsoft.com/office/drawing/2014/main" val="2509758018"/>
                    </a:ext>
                  </a:extLst>
                </a:gridCol>
                <a:gridCol w="830980">
                  <a:extLst>
                    <a:ext uri="{9D8B030D-6E8A-4147-A177-3AD203B41FA5}">
                      <a16:colId xmlns:a16="http://schemas.microsoft.com/office/drawing/2014/main" val="1564236886"/>
                    </a:ext>
                  </a:extLst>
                </a:gridCol>
                <a:gridCol w="830980">
                  <a:extLst>
                    <a:ext uri="{9D8B030D-6E8A-4147-A177-3AD203B41FA5}">
                      <a16:colId xmlns:a16="http://schemas.microsoft.com/office/drawing/2014/main" val="3888007159"/>
                    </a:ext>
                  </a:extLst>
                </a:gridCol>
                <a:gridCol w="817576">
                  <a:extLst>
                    <a:ext uri="{9D8B030D-6E8A-4147-A177-3AD203B41FA5}">
                      <a16:colId xmlns:a16="http://schemas.microsoft.com/office/drawing/2014/main" val="2677552866"/>
                    </a:ext>
                  </a:extLst>
                </a:gridCol>
                <a:gridCol w="772341">
                  <a:extLst>
                    <a:ext uri="{9D8B030D-6E8A-4147-A177-3AD203B41FA5}">
                      <a16:colId xmlns:a16="http://schemas.microsoft.com/office/drawing/2014/main" val="3754604793"/>
                    </a:ext>
                  </a:extLst>
                </a:gridCol>
                <a:gridCol w="950768">
                  <a:extLst>
                    <a:ext uri="{9D8B030D-6E8A-4147-A177-3AD203B41FA5}">
                      <a16:colId xmlns:a16="http://schemas.microsoft.com/office/drawing/2014/main" val="2485896428"/>
                    </a:ext>
                  </a:extLst>
                </a:gridCol>
              </a:tblGrid>
              <a:tr h="121295">
                <a:tc rowSpan="3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классов и отдельных болезней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МКБ-10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заболеваний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Снято с диспан-серного наблю-дения, чел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Состоит под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-серным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наблюде-нием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конец отчетного года, чел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4776462"/>
                  </a:ext>
                </a:extLst>
              </a:tr>
              <a:tr h="3814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всего,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(из гр. 4)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(из гр. 4)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заболеваний с впервые в жизни установленным диагнозом (из гр. 9)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049379"/>
                  </a:ext>
                </a:extLst>
              </a:tr>
              <a:tr h="694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воз-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расте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0-4 года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расте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5-9 лет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взято под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диспансер-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дение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чел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жизни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ленным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диагно-зом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взято под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диспансер-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дение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чел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-но при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-осмотре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581303"/>
                  </a:ext>
                </a:extLst>
              </a:tr>
              <a:tr h="10919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4060838"/>
                  </a:ext>
                </a:extLst>
              </a:tr>
            </a:tbl>
          </a:graphicData>
        </a:graphic>
      </p:graphicFrame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897D70E3-6613-4C64-B1C7-1F33773E116F}"/>
              </a:ext>
            </a:extLst>
          </p:cNvPr>
          <p:cNvCxnSpPr>
            <a:cxnSpLocks/>
          </p:cNvCxnSpPr>
          <p:nvPr/>
        </p:nvCxnSpPr>
        <p:spPr>
          <a:xfrm flipH="1" flipV="1">
            <a:off x="4779818" y="5468581"/>
            <a:ext cx="4205844" cy="22563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D3AD1F3E-417A-453F-976F-8AA7FA088DDA}"/>
              </a:ext>
            </a:extLst>
          </p:cNvPr>
          <p:cNvSpPr/>
          <p:nvPr/>
        </p:nvSpPr>
        <p:spPr>
          <a:xfrm>
            <a:off x="8985662" y="5213266"/>
            <a:ext cx="3008415" cy="1235033"/>
          </a:xfrm>
          <a:prstGeom prst="roundRect">
            <a:avLst/>
          </a:prstGeom>
          <a:solidFill>
            <a:srgbClr val="DEB6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Добавлена стр.5,9. изменена нумерация строк  5.9-5.16 </a:t>
            </a:r>
          </a:p>
        </p:txBody>
      </p:sp>
    </p:spTree>
    <p:extLst>
      <p:ext uri="{BB962C8B-B14F-4D97-AF65-F5344CB8AC3E}">
        <p14:creationId xmlns:p14="http://schemas.microsoft.com/office/powerpoint/2010/main" val="17230716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0790669C-9009-4E11-9B83-1629ACFC49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567273"/>
              </p:ext>
            </p:extLst>
          </p:nvPr>
        </p:nvGraphicFramePr>
        <p:xfrm>
          <a:off x="0" y="3669474"/>
          <a:ext cx="12192002" cy="2826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53586">
                  <a:extLst>
                    <a:ext uri="{9D8B030D-6E8A-4147-A177-3AD203B41FA5}">
                      <a16:colId xmlns:a16="http://schemas.microsoft.com/office/drawing/2014/main" val="1330852371"/>
                    </a:ext>
                  </a:extLst>
                </a:gridCol>
                <a:gridCol w="682296">
                  <a:extLst>
                    <a:ext uri="{9D8B030D-6E8A-4147-A177-3AD203B41FA5}">
                      <a16:colId xmlns:a16="http://schemas.microsoft.com/office/drawing/2014/main" val="2931098599"/>
                    </a:ext>
                  </a:extLst>
                </a:gridCol>
                <a:gridCol w="893187">
                  <a:extLst>
                    <a:ext uri="{9D8B030D-6E8A-4147-A177-3AD203B41FA5}">
                      <a16:colId xmlns:a16="http://schemas.microsoft.com/office/drawing/2014/main" val="1140297661"/>
                    </a:ext>
                  </a:extLst>
                </a:gridCol>
                <a:gridCol w="893187">
                  <a:extLst>
                    <a:ext uri="{9D8B030D-6E8A-4147-A177-3AD203B41FA5}">
                      <a16:colId xmlns:a16="http://schemas.microsoft.com/office/drawing/2014/main" val="1375860058"/>
                    </a:ext>
                  </a:extLst>
                </a:gridCol>
                <a:gridCol w="744323">
                  <a:extLst>
                    <a:ext uri="{9D8B030D-6E8A-4147-A177-3AD203B41FA5}">
                      <a16:colId xmlns:a16="http://schemas.microsoft.com/office/drawing/2014/main" val="630992593"/>
                    </a:ext>
                  </a:extLst>
                </a:gridCol>
                <a:gridCol w="655004">
                  <a:extLst>
                    <a:ext uri="{9D8B030D-6E8A-4147-A177-3AD203B41FA5}">
                      <a16:colId xmlns:a16="http://schemas.microsoft.com/office/drawing/2014/main" val="2095838700"/>
                    </a:ext>
                  </a:extLst>
                </a:gridCol>
                <a:gridCol w="821236">
                  <a:extLst>
                    <a:ext uri="{9D8B030D-6E8A-4147-A177-3AD203B41FA5}">
                      <a16:colId xmlns:a16="http://schemas.microsoft.com/office/drawing/2014/main" val="2305212369"/>
                    </a:ext>
                  </a:extLst>
                </a:gridCol>
                <a:gridCol w="820408">
                  <a:extLst>
                    <a:ext uri="{9D8B030D-6E8A-4147-A177-3AD203B41FA5}">
                      <a16:colId xmlns:a16="http://schemas.microsoft.com/office/drawing/2014/main" val="3029368931"/>
                    </a:ext>
                  </a:extLst>
                </a:gridCol>
                <a:gridCol w="820408">
                  <a:extLst>
                    <a:ext uri="{9D8B030D-6E8A-4147-A177-3AD203B41FA5}">
                      <a16:colId xmlns:a16="http://schemas.microsoft.com/office/drawing/2014/main" val="1997970961"/>
                    </a:ext>
                  </a:extLst>
                </a:gridCol>
                <a:gridCol w="807177">
                  <a:extLst>
                    <a:ext uri="{9D8B030D-6E8A-4147-A177-3AD203B41FA5}">
                      <a16:colId xmlns:a16="http://schemas.microsoft.com/office/drawing/2014/main" val="95458136"/>
                    </a:ext>
                  </a:extLst>
                </a:gridCol>
                <a:gridCol w="762517">
                  <a:extLst>
                    <a:ext uri="{9D8B030D-6E8A-4147-A177-3AD203B41FA5}">
                      <a16:colId xmlns:a16="http://schemas.microsoft.com/office/drawing/2014/main" val="972484577"/>
                    </a:ext>
                  </a:extLst>
                </a:gridCol>
                <a:gridCol w="938673">
                  <a:extLst>
                    <a:ext uri="{9D8B030D-6E8A-4147-A177-3AD203B41FA5}">
                      <a16:colId xmlns:a16="http://schemas.microsoft.com/office/drawing/2014/main" val="3649106287"/>
                    </a:ext>
                  </a:extLst>
                </a:gridCol>
              </a:tblGrid>
              <a:tr h="304005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костно-мышечной системы и соединительной ткани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M00-M99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53169842"/>
                  </a:ext>
                </a:extLst>
              </a:tr>
              <a:tr h="304005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 них: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артропатии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М00-М25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5480299"/>
                  </a:ext>
                </a:extLst>
              </a:tr>
              <a:tr h="304005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из них: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пневмококковый артрит и полиартрит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14.1.1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M00. 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8436014"/>
                  </a:ext>
                </a:extLst>
              </a:tr>
              <a:tr h="167050">
                <a:tc>
                  <a:txBody>
                    <a:bodyPr/>
                    <a:lstStyle/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реактивные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артропатии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14.1.2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M02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69524710"/>
                  </a:ext>
                </a:extLst>
              </a:tr>
              <a:tr h="304005">
                <a:tc>
                  <a:txBody>
                    <a:bodyPr/>
                    <a:lstStyle/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ревматоидный артрит (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серопозитивный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серонегативный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14.1.3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M05-M06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5883376"/>
                  </a:ext>
                </a:extLst>
              </a:tr>
              <a:tr h="167050">
                <a:tc>
                  <a:txBody>
                    <a:bodyPr/>
                    <a:lstStyle/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юношеский (ювенильный) артрит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14.1.4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M08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5694774"/>
                  </a:ext>
                </a:extLst>
              </a:tr>
              <a:tr h="167050">
                <a:tc>
                  <a:txBody>
                    <a:bodyPr/>
                    <a:lstStyle/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артрозы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14.1.5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М15-М19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1578066"/>
                  </a:ext>
                </a:extLst>
              </a:tr>
              <a:tr h="304005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системные поражения соединительной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ткани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M30-M35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44704742"/>
                  </a:ext>
                </a:extLst>
              </a:tr>
              <a:tr h="304005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из них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системная красная волчанка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14.2.1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02354119"/>
                  </a:ext>
                </a:extLst>
              </a:tr>
              <a:tr h="167050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деформирующие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дорсопатии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M40-M43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0752314"/>
                  </a:ext>
                </a:extLst>
              </a:tr>
              <a:tr h="167050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из них: кифоз, лордоз, сколиоз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14.3.1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M40-M41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1141125"/>
                  </a:ext>
                </a:extLst>
              </a:tr>
              <a:tr h="167050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спондилопатии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М45-М48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2420364"/>
                  </a:ext>
                </a:extLst>
              </a:tr>
            </a:tbl>
          </a:graphicData>
        </a:graphic>
      </p:graphicFrame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E5F68461-AD32-4A7A-998C-9C83FFF39E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707097"/>
              </p:ext>
            </p:extLst>
          </p:nvPr>
        </p:nvGraphicFramePr>
        <p:xfrm>
          <a:off x="-23751" y="1"/>
          <a:ext cx="12389924" cy="18169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8808">
                  <a:extLst>
                    <a:ext uri="{9D8B030D-6E8A-4147-A177-3AD203B41FA5}">
                      <a16:colId xmlns:a16="http://schemas.microsoft.com/office/drawing/2014/main" val="704108740"/>
                    </a:ext>
                  </a:extLst>
                </a:gridCol>
                <a:gridCol w="708789">
                  <a:extLst>
                    <a:ext uri="{9D8B030D-6E8A-4147-A177-3AD203B41FA5}">
                      <a16:colId xmlns:a16="http://schemas.microsoft.com/office/drawing/2014/main" val="1652195990"/>
                    </a:ext>
                  </a:extLst>
                </a:gridCol>
                <a:gridCol w="873329">
                  <a:extLst>
                    <a:ext uri="{9D8B030D-6E8A-4147-A177-3AD203B41FA5}">
                      <a16:colId xmlns:a16="http://schemas.microsoft.com/office/drawing/2014/main" val="913436053"/>
                    </a:ext>
                  </a:extLst>
                </a:gridCol>
                <a:gridCol w="911301">
                  <a:extLst>
                    <a:ext uri="{9D8B030D-6E8A-4147-A177-3AD203B41FA5}">
                      <a16:colId xmlns:a16="http://schemas.microsoft.com/office/drawing/2014/main" val="3928787785"/>
                    </a:ext>
                  </a:extLst>
                </a:gridCol>
                <a:gridCol w="721446">
                  <a:extLst>
                    <a:ext uri="{9D8B030D-6E8A-4147-A177-3AD203B41FA5}">
                      <a16:colId xmlns:a16="http://schemas.microsoft.com/office/drawing/2014/main" val="1767991002"/>
                    </a:ext>
                  </a:extLst>
                </a:gridCol>
                <a:gridCol w="640007">
                  <a:extLst>
                    <a:ext uri="{9D8B030D-6E8A-4147-A177-3AD203B41FA5}">
                      <a16:colId xmlns:a16="http://schemas.microsoft.com/office/drawing/2014/main" val="1891053310"/>
                    </a:ext>
                  </a:extLst>
                </a:gridCol>
                <a:gridCol w="843678">
                  <a:extLst>
                    <a:ext uri="{9D8B030D-6E8A-4147-A177-3AD203B41FA5}">
                      <a16:colId xmlns:a16="http://schemas.microsoft.com/office/drawing/2014/main" val="2509758018"/>
                    </a:ext>
                  </a:extLst>
                </a:gridCol>
                <a:gridCol w="842828">
                  <a:extLst>
                    <a:ext uri="{9D8B030D-6E8A-4147-A177-3AD203B41FA5}">
                      <a16:colId xmlns:a16="http://schemas.microsoft.com/office/drawing/2014/main" val="1564236886"/>
                    </a:ext>
                  </a:extLst>
                </a:gridCol>
                <a:gridCol w="842828">
                  <a:extLst>
                    <a:ext uri="{9D8B030D-6E8A-4147-A177-3AD203B41FA5}">
                      <a16:colId xmlns:a16="http://schemas.microsoft.com/office/drawing/2014/main" val="3888007159"/>
                    </a:ext>
                  </a:extLst>
                </a:gridCol>
                <a:gridCol w="829233">
                  <a:extLst>
                    <a:ext uri="{9D8B030D-6E8A-4147-A177-3AD203B41FA5}">
                      <a16:colId xmlns:a16="http://schemas.microsoft.com/office/drawing/2014/main" val="2677552866"/>
                    </a:ext>
                  </a:extLst>
                </a:gridCol>
                <a:gridCol w="783353">
                  <a:extLst>
                    <a:ext uri="{9D8B030D-6E8A-4147-A177-3AD203B41FA5}">
                      <a16:colId xmlns:a16="http://schemas.microsoft.com/office/drawing/2014/main" val="3754604793"/>
                    </a:ext>
                  </a:extLst>
                </a:gridCol>
                <a:gridCol w="964324">
                  <a:extLst>
                    <a:ext uri="{9D8B030D-6E8A-4147-A177-3AD203B41FA5}">
                      <a16:colId xmlns:a16="http://schemas.microsoft.com/office/drawing/2014/main" val="2485896428"/>
                    </a:ext>
                  </a:extLst>
                </a:gridCol>
              </a:tblGrid>
              <a:tr h="224216">
                <a:tc rowSpan="3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классов и отдельных болезней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МКБ-10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заболеваний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Снято с диспан-серного наблю-дения, чел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Состоит под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-серным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наблюде-нием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конец отчетного года, чел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4776462"/>
                  </a:ext>
                </a:extLst>
              </a:tr>
              <a:tr h="476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всего,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(из гр. 4)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(из гр. 4)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заболеваний с впервые в жизни установленным диагнозом (из гр. 9)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049379"/>
                  </a:ext>
                </a:extLst>
              </a:tr>
              <a:tr h="9643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воз-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расте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0-4 года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расте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5-9 лет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взято под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диспансер-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дение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чел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жизни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ленным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диагно-зом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взято под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диспансер-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дение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чел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-но при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-осмотре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581303"/>
                  </a:ext>
                </a:extLst>
              </a:tr>
              <a:tr h="15164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4060838"/>
                  </a:ext>
                </a:extLst>
              </a:tr>
            </a:tbl>
          </a:graphicData>
        </a:graphic>
      </p:graphicFrame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A8034A9B-E9AC-4D8E-B264-491CAB7CA93C}"/>
              </a:ext>
            </a:extLst>
          </p:cNvPr>
          <p:cNvSpPr/>
          <p:nvPr/>
        </p:nvSpPr>
        <p:spPr>
          <a:xfrm>
            <a:off x="7754586" y="5522016"/>
            <a:ext cx="2066307" cy="973787"/>
          </a:xfrm>
          <a:prstGeom prst="roundRect">
            <a:avLst/>
          </a:prstGeom>
          <a:solidFill>
            <a:srgbClr val="DEB6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строки 14.3.1</a:t>
            </a:r>
          </a:p>
        </p:txBody>
      </p: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1E3FBA78-36B0-4A9B-8395-C14E8FDB0D7A}"/>
              </a:ext>
            </a:extLst>
          </p:cNvPr>
          <p:cNvCxnSpPr/>
          <p:nvPr/>
        </p:nvCxnSpPr>
        <p:spPr>
          <a:xfrm flipV="1">
            <a:off x="4821382" y="5997039"/>
            <a:ext cx="2873828" cy="26125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Таблица 17">
            <a:extLst>
              <a:ext uri="{FF2B5EF4-FFF2-40B4-BE49-F238E27FC236}">
                <a16:creationId xmlns:a16="http://schemas.microsoft.com/office/drawing/2014/main" id="{A2AAD39F-BBEC-4989-AB40-75BD4188E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056273"/>
              </p:ext>
            </p:extLst>
          </p:nvPr>
        </p:nvGraphicFramePr>
        <p:xfrm>
          <a:off x="0" y="1816931"/>
          <a:ext cx="12366172" cy="18881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1493">
                  <a:extLst>
                    <a:ext uri="{9D8B030D-6E8A-4147-A177-3AD203B41FA5}">
                      <a16:colId xmlns:a16="http://schemas.microsoft.com/office/drawing/2014/main" val="2833825962"/>
                    </a:ext>
                  </a:extLst>
                </a:gridCol>
                <a:gridCol w="692043">
                  <a:extLst>
                    <a:ext uri="{9D8B030D-6E8A-4147-A177-3AD203B41FA5}">
                      <a16:colId xmlns:a16="http://schemas.microsoft.com/office/drawing/2014/main" val="3683711156"/>
                    </a:ext>
                  </a:extLst>
                </a:gridCol>
                <a:gridCol w="834724">
                  <a:extLst>
                    <a:ext uri="{9D8B030D-6E8A-4147-A177-3AD203B41FA5}">
                      <a16:colId xmlns:a16="http://schemas.microsoft.com/office/drawing/2014/main" val="4121435384"/>
                    </a:ext>
                  </a:extLst>
                </a:gridCol>
                <a:gridCol w="977172">
                  <a:extLst>
                    <a:ext uri="{9D8B030D-6E8A-4147-A177-3AD203B41FA5}">
                      <a16:colId xmlns:a16="http://schemas.microsoft.com/office/drawing/2014/main" val="3368161015"/>
                    </a:ext>
                  </a:extLst>
                </a:gridCol>
                <a:gridCol w="754955">
                  <a:extLst>
                    <a:ext uri="{9D8B030D-6E8A-4147-A177-3AD203B41FA5}">
                      <a16:colId xmlns:a16="http://schemas.microsoft.com/office/drawing/2014/main" val="2498280408"/>
                    </a:ext>
                  </a:extLst>
                </a:gridCol>
                <a:gridCol w="664360">
                  <a:extLst>
                    <a:ext uri="{9D8B030D-6E8A-4147-A177-3AD203B41FA5}">
                      <a16:colId xmlns:a16="http://schemas.microsoft.com/office/drawing/2014/main" val="693848604"/>
                    </a:ext>
                  </a:extLst>
                </a:gridCol>
                <a:gridCol w="832966">
                  <a:extLst>
                    <a:ext uri="{9D8B030D-6E8A-4147-A177-3AD203B41FA5}">
                      <a16:colId xmlns:a16="http://schemas.microsoft.com/office/drawing/2014/main" val="3955388447"/>
                    </a:ext>
                  </a:extLst>
                </a:gridCol>
                <a:gridCol w="832129">
                  <a:extLst>
                    <a:ext uri="{9D8B030D-6E8A-4147-A177-3AD203B41FA5}">
                      <a16:colId xmlns:a16="http://schemas.microsoft.com/office/drawing/2014/main" val="3638534831"/>
                    </a:ext>
                  </a:extLst>
                </a:gridCol>
                <a:gridCol w="832129">
                  <a:extLst>
                    <a:ext uri="{9D8B030D-6E8A-4147-A177-3AD203B41FA5}">
                      <a16:colId xmlns:a16="http://schemas.microsoft.com/office/drawing/2014/main" val="2660917367"/>
                    </a:ext>
                  </a:extLst>
                </a:gridCol>
                <a:gridCol w="818707">
                  <a:extLst>
                    <a:ext uri="{9D8B030D-6E8A-4147-A177-3AD203B41FA5}">
                      <a16:colId xmlns:a16="http://schemas.microsoft.com/office/drawing/2014/main" val="2319050391"/>
                    </a:ext>
                  </a:extLst>
                </a:gridCol>
                <a:gridCol w="773411">
                  <a:extLst>
                    <a:ext uri="{9D8B030D-6E8A-4147-A177-3AD203B41FA5}">
                      <a16:colId xmlns:a16="http://schemas.microsoft.com/office/drawing/2014/main" val="3501238898"/>
                    </a:ext>
                  </a:extLst>
                </a:gridCol>
                <a:gridCol w="952083">
                  <a:extLst>
                    <a:ext uri="{9D8B030D-6E8A-4147-A177-3AD203B41FA5}">
                      <a16:colId xmlns:a16="http://schemas.microsoft.com/office/drawing/2014/main" val="3690383552"/>
                    </a:ext>
                  </a:extLst>
                </a:gridCol>
              </a:tblGrid>
              <a:tr h="498255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психические расстройства и расстройства поведения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F01, </a:t>
                      </a:r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03-F99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3854877"/>
                  </a:ext>
                </a:extLst>
              </a:tr>
              <a:tr h="541779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психические расстройства и расстройства поведения, связанные с употреблением психоактивных веществ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</a:t>
                      </a:r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0854769"/>
                  </a:ext>
                </a:extLst>
              </a:tr>
              <a:tr h="407011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невротические, связанные со стрессом и </a:t>
                      </a:r>
                      <a:r>
                        <a:rPr lang="ru-RU" sz="9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соматоформные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расстройства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6.2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F40-F48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4941286"/>
                  </a:ext>
                </a:extLst>
              </a:tr>
              <a:tr h="441143">
                <a:tc>
                  <a:txBody>
                    <a:bodyPr/>
                    <a:lstStyle/>
                    <a:p>
                      <a:pPr marL="16573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детский аутизм, атипичный аутизм, синдром Ретта, дезинтегративное расстройство детского возраста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F84.0-3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5040944"/>
                  </a:ext>
                </a:extLst>
              </a:tr>
            </a:tbl>
          </a:graphicData>
        </a:graphic>
      </p:graphicFrame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4E0545EC-D99D-4285-BE0E-70B24E3B90A2}"/>
              </a:ext>
            </a:extLst>
          </p:cNvPr>
          <p:cNvSpPr/>
          <p:nvPr/>
        </p:nvSpPr>
        <p:spPr>
          <a:xfrm>
            <a:off x="9179625" y="2173184"/>
            <a:ext cx="2660073" cy="1015341"/>
          </a:xfrm>
          <a:prstGeom prst="roundRect">
            <a:avLst/>
          </a:prstGeom>
          <a:solidFill>
            <a:srgbClr val="DEB6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Добавлена стр. 6,2, изменена нумерация строк</a:t>
            </a:r>
          </a:p>
        </p:txBody>
      </p: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39832061-9FED-4649-B4BC-7477839E807C}"/>
              </a:ext>
            </a:extLst>
          </p:cNvPr>
          <p:cNvCxnSpPr/>
          <p:nvPr/>
        </p:nvCxnSpPr>
        <p:spPr>
          <a:xfrm flipV="1">
            <a:off x="4821382" y="2761025"/>
            <a:ext cx="4358243" cy="314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9CE11DEB-FEA4-465C-8076-9469C64F38C7}"/>
              </a:ext>
            </a:extLst>
          </p:cNvPr>
          <p:cNvCxnSpPr/>
          <p:nvPr/>
        </p:nvCxnSpPr>
        <p:spPr>
          <a:xfrm flipV="1">
            <a:off x="3906982" y="2761025"/>
            <a:ext cx="5272643" cy="667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9041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94F07171-8794-4D45-931B-96AD6A955E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058" y="330282"/>
            <a:ext cx="11166763" cy="619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535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14EBF26-B500-4F89-8215-68788A1B3B7C}"/>
              </a:ext>
            </a:extLst>
          </p:cNvPr>
          <p:cNvSpPr/>
          <p:nvPr/>
        </p:nvSpPr>
        <p:spPr>
          <a:xfrm>
            <a:off x="130630" y="118753"/>
            <a:ext cx="1167344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т.2000                                 Раздел 3.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Дети (15-17 лет включительно)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9F9D66A-7C88-43AF-8905-2B506734B0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008841"/>
              </p:ext>
            </p:extLst>
          </p:nvPr>
        </p:nvGraphicFramePr>
        <p:xfrm>
          <a:off x="130628" y="488086"/>
          <a:ext cx="11839698" cy="18712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8395">
                  <a:extLst>
                    <a:ext uri="{9D8B030D-6E8A-4147-A177-3AD203B41FA5}">
                      <a16:colId xmlns:a16="http://schemas.microsoft.com/office/drawing/2014/main" val="3424263168"/>
                    </a:ext>
                  </a:extLst>
                </a:gridCol>
                <a:gridCol w="565366">
                  <a:extLst>
                    <a:ext uri="{9D8B030D-6E8A-4147-A177-3AD203B41FA5}">
                      <a16:colId xmlns:a16="http://schemas.microsoft.com/office/drawing/2014/main" val="3258543716"/>
                    </a:ext>
                  </a:extLst>
                </a:gridCol>
                <a:gridCol w="796270">
                  <a:extLst>
                    <a:ext uri="{9D8B030D-6E8A-4147-A177-3AD203B41FA5}">
                      <a16:colId xmlns:a16="http://schemas.microsoft.com/office/drawing/2014/main" val="3806303581"/>
                    </a:ext>
                  </a:extLst>
                </a:gridCol>
                <a:gridCol w="730296">
                  <a:extLst>
                    <a:ext uri="{9D8B030D-6E8A-4147-A177-3AD203B41FA5}">
                      <a16:colId xmlns:a16="http://schemas.microsoft.com/office/drawing/2014/main" val="2803133910"/>
                    </a:ext>
                  </a:extLst>
                </a:gridCol>
                <a:gridCol w="652817">
                  <a:extLst>
                    <a:ext uri="{9D8B030D-6E8A-4147-A177-3AD203B41FA5}">
                      <a16:colId xmlns:a16="http://schemas.microsoft.com/office/drawing/2014/main" val="1780870547"/>
                    </a:ext>
                  </a:extLst>
                </a:gridCol>
                <a:gridCol w="760981">
                  <a:extLst>
                    <a:ext uri="{9D8B030D-6E8A-4147-A177-3AD203B41FA5}">
                      <a16:colId xmlns:a16="http://schemas.microsoft.com/office/drawing/2014/main" val="2546327618"/>
                    </a:ext>
                  </a:extLst>
                </a:gridCol>
                <a:gridCol w="760981">
                  <a:extLst>
                    <a:ext uri="{9D8B030D-6E8A-4147-A177-3AD203B41FA5}">
                      <a16:colId xmlns:a16="http://schemas.microsoft.com/office/drawing/2014/main" val="4132270265"/>
                    </a:ext>
                  </a:extLst>
                </a:gridCol>
                <a:gridCol w="760981">
                  <a:extLst>
                    <a:ext uri="{9D8B030D-6E8A-4147-A177-3AD203B41FA5}">
                      <a16:colId xmlns:a16="http://schemas.microsoft.com/office/drawing/2014/main" val="1650817238"/>
                    </a:ext>
                  </a:extLst>
                </a:gridCol>
                <a:gridCol w="874514">
                  <a:extLst>
                    <a:ext uri="{9D8B030D-6E8A-4147-A177-3AD203B41FA5}">
                      <a16:colId xmlns:a16="http://schemas.microsoft.com/office/drawing/2014/main" val="790877662"/>
                    </a:ext>
                  </a:extLst>
                </a:gridCol>
                <a:gridCol w="874514">
                  <a:extLst>
                    <a:ext uri="{9D8B030D-6E8A-4147-A177-3AD203B41FA5}">
                      <a16:colId xmlns:a16="http://schemas.microsoft.com/office/drawing/2014/main" val="1572997697"/>
                    </a:ext>
                  </a:extLst>
                </a:gridCol>
                <a:gridCol w="652050">
                  <a:extLst>
                    <a:ext uri="{9D8B030D-6E8A-4147-A177-3AD203B41FA5}">
                      <a16:colId xmlns:a16="http://schemas.microsoft.com/office/drawing/2014/main" val="4168118085"/>
                    </a:ext>
                  </a:extLst>
                </a:gridCol>
                <a:gridCol w="652817">
                  <a:extLst>
                    <a:ext uri="{9D8B030D-6E8A-4147-A177-3AD203B41FA5}">
                      <a16:colId xmlns:a16="http://schemas.microsoft.com/office/drawing/2014/main" val="2174717834"/>
                    </a:ext>
                  </a:extLst>
                </a:gridCol>
                <a:gridCol w="824653">
                  <a:extLst>
                    <a:ext uri="{9D8B030D-6E8A-4147-A177-3AD203B41FA5}">
                      <a16:colId xmlns:a16="http://schemas.microsoft.com/office/drawing/2014/main" val="697550026"/>
                    </a:ext>
                  </a:extLst>
                </a:gridCol>
                <a:gridCol w="675063">
                  <a:extLst>
                    <a:ext uri="{9D8B030D-6E8A-4147-A177-3AD203B41FA5}">
                      <a16:colId xmlns:a16="http://schemas.microsoft.com/office/drawing/2014/main" val="990144410"/>
                    </a:ext>
                  </a:extLst>
                </a:gridCol>
              </a:tblGrid>
              <a:tr h="286537">
                <a:tc rowSpan="3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классов и отдельных болезней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МКБ-10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Зарегистрировано заболеваний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Снято с диспан-серного наблю-дения, чел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Состоит под диспан-серным наблюде-нием на конец отчетного года, чел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(из гр. 15) юноши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125636"/>
                  </a:ext>
                </a:extLst>
              </a:tr>
              <a:tr h="3678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всего,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юноши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(из гр. 4)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заболеваний с впервые в жизни установленным диагнозом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(из гр. 9)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заболе-ваний с впервые в жизни</a:t>
                      </a:r>
                      <a:b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установ-ленным</a:t>
                      </a:r>
                      <a:b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диагно-зом</a:t>
                      </a:r>
                      <a:b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(из гр. 9)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юноши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979937"/>
                  </a:ext>
                </a:extLst>
              </a:tr>
              <a:tr h="8664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взято под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диспансер-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чение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чел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жизни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ленным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диагно-зом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взято под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диспансер-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дение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чел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-но при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-осмотре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при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серизации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435974"/>
                  </a:ext>
                </a:extLst>
              </a:tr>
              <a:tr h="1185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30940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10B6D69-004E-486D-BEA4-C9A505777F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044327"/>
              </p:ext>
            </p:extLst>
          </p:nvPr>
        </p:nvGraphicFramePr>
        <p:xfrm>
          <a:off x="130630" y="2220366"/>
          <a:ext cx="11930740" cy="25297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9188">
                  <a:extLst>
                    <a:ext uri="{9D8B030D-6E8A-4147-A177-3AD203B41FA5}">
                      <a16:colId xmlns:a16="http://schemas.microsoft.com/office/drawing/2014/main" val="3067565707"/>
                    </a:ext>
                  </a:extLst>
                </a:gridCol>
                <a:gridCol w="580584">
                  <a:extLst>
                    <a:ext uri="{9D8B030D-6E8A-4147-A177-3AD203B41FA5}">
                      <a16:colId xmlns:a16="http://schemas.microsoft.com/office/drawing/2014/main" val="3800608449"/>
                    </a:ext>
                  </a:extLst>
                </a:gridCol>
                <a:gridCol w="817703">
                  <a:extLst>
                    <a:ext uri="{9D8B030D-6E8A-4147-A177-3AD203B41FA5}">
                      <a16:colId xmlns:a16="http://schemas.microsoft.com/office/drawing/2014/main" val="125630585"/>
                    </a:ext>
                  </a:extLst>
                </a:gridCol>
                <a:gridCol w="749955">
                  <a:extLst>
                    <a:ext uri="{9D8B030D-6E8A-4147-A177-3AD203B41FA5}">
                      <a16:colId xmlns:a16="http://schemas.microsoft.com/office/drawing/2014/main" val="2649603421"/>
                    </a:ext>
                  </a:extLst>
                </a:gridCol>
                <a:gridCol w="670390">
                  <a:extLst>
                    <a:ext uri="{9D8B030D-6E8A-4147-A177-3AD203B41FA5}">
                      <a16:colId xmlns:a16="http://schemas.microsoft.com/office/drawing/2014/main" val="128397163"/>
                    </a:ext>
                  </a:extLst>
                </a:gridCol>
                <a:gridCol w="781466">
                  <a:extLst>
                    <a:ext uri="{9D8B030D-6E8A-4147-A177-3AD203B41FA5}">
                      <a16:colId xmlns:a16="http://schemas.microsoft.com/office/drawing/2014/main" val="2300974967"/>
                    </a:ext>
                  </a:extLst>
                </a:gridCol>
                <a:gridCol w="781466">
                  <a:extLst>
                    <a:ext uri="{9D8B030D-6E8A-4147-A177-3AD203B41FA5}">
                      <a16:colId xmlns:a16="http://schemas.microsoft.com/office/drawing/2014/main" val="805866246"/>
                    </a:ext>
                  </a:extLst>
                </a:gridCol>
                <a:gridCol w="781466">
                  <a:extLst>
                    <a:ext uri="{9D8B030D-6E8A-4147-A177-3AD203B41FA5}">
                      <a16:colId xmlns:a16="http://schemas.microsoft.com/office/drawing/2014/main" val="1286186459"/>
                    </a:ext>
                  </a:extLst>
                </a:gridCol>
                <a:gridCol w="670390">
                  <a:extLst>
                    <a:ext uri="{9D8B030D-6E8A-4147-A177-3AD203B41FA5}">
                      <a16:colId xmlns:a16="http://schemas.microsoft.com/office/drawing/2014/main" val="1737206346"/>
                    </a:ext>
                  </a:extLst>
                </a:gridCol>
                <a:gridCol w="898054">
                  <a:extLst>
                    <a:ext uri="{9D8B030D-6E8A-4147-A177-3AD203B41FA5}">
                      <a16:colId xmlns:a16="http://schemas.microsoft.com/office/drawing/2014/main" val="2256174713"/>
                    </a:ext>
                  </a:extLst>
                </a:gridCol>
                <a:gridCol w="669603">
                  <a:extLst>
                    <a:ext uri="{9D8B030D-6E8A-4147-A177-3AD203B41FA5}">
                      <a16:colId xmlns:a16="http://schemas.microsoft.com/office/drawing/2014/main" val="377786638"/>
                    </a:ext>
                  </a:extLst>
                </a:gridCol>
                <a:gridCol w="670390">
                  <a:extLst>
                    <a:ext uri="{9D8B030D-6E8A-4147-A177-3AD203B41FA5}">
                      <a16:colId xmlns:a16="http://schemas.microsoft.com/office/drawing/2014/main" val="257023517"/>
                    </a:ext>
                  </a:extLst>
                </a:gridCol>
                <a:gridCol w="846850">
                  <a:extLst>
                    <a:ext uri="{9D8B030D-6E8A-4147-A177-3AD203B41FA5}">
                      <a16:colId xmlns:a16="http://schemas.microsoft.com/office/drawing/2014/main" val="1289917026"/>
                    </a:ext>
                  </a:extLst>
                </a:gridCol>
                <a:gridCol w="693235">
                  <a:extLst>
                    <a:ext uri="{9D8B030D-6E8A-4147-A177-3AD203B41FA5}">
                      <a16:colId xmlns:a16="http://schemas.microsoft.com/office/drawing/2014/main" val="357337448"/>
                    </a:ext>
                  </a:extLst>
                </a:gridCol>
              </a:tblGrid>
              <a:tr h="417911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крови, кроветворных органов и отдельные нарушения, вовлекающие иммунный механизм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D50-D89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4283329"/>
                  </a:ext>
                </a:extLst>
              </a:tr>
              <a:tr h="277912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</a:p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анемии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D50-D64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40835510"/>
                  </a:ext>
                </a:extLst>
              </a:tr>
              <a:tr h="277912">
                <a:tc>
                  <a:txBody>
                    <a:bodyPr/>
                    <a:lstStyle/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 них  </a:t>
                      </a:r>
                    </a:p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апластические анемии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4.1.1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D60-D61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70922"/>
                  </a:ext>
                </a:extLst>
              </a:tr>
              <a:tr h="416868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нарушения свертываемости крови, пурпура и другие геморрагические состояния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D65-D69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66984988"/>
                  </a:ext>
                </a:extLst>
              </a:tr>
              <a:tr h="152713">
                <a:tc>
                  <a:txBody>
                    <a:bodyPr/>
                    <a:lstStyle/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 гемофилия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4.2.1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D66- D68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66610236"/>
                  </a:ext>
                </a:extLst>
              </a:tr>
              <a:tr h="152713">
                <a:tc>
                  <a:txBody>
                    <a:bodyPr/>
                    <a:lstStyle/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т.ч. болезнь </a:t>
                      </a:r>
                      <a:r>
                        <a:rPr lang="ru-RU" sz="9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Виллебранда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4.2.1.1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D68.0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5347461"/>
                  </a:ext>
                </a:extLst>
              </a:tr>
              <a:tr h="277912">
                <a:tc>
                  <a:txBody>
                    <a:bodyPr/>
                    <a:lstStyle/>
                    <a:p>
                      <a:pPr marL="179705">
                        <a:lnSpc>
                          <a:spcPts val="1000"/>
                        </a:lnSpc>
                        <a:spcAft>
                          <a:spcPts val="600"/>
                        </a:spcAft>
                        <a:tabLst>
                          <a:tab pos="176530" algn="l"/>
                        </a:tabLs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отдельные нарушения, вовлекающие иммунный механизм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80-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1124925"/>
                  </a:ext>
                </a:extLst>
              </a:tr>
              <a:tr h="555824">
                <a:tc>
                  <a:txBody>
                    <a:bodyPr/>
                    <a:lstStyle/>
                    <a:p>
                      <a:pPr marL="9017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из них другие уточненные нарушения с вовлечением иммунного механизма, не классифицированные в других рубриках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4.3.1</a:t>
                      </a:r>
                      <a:endParaRPr lang="ru-RU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89.8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9558228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E617A1C0-675E-4171-AF0E-79E0C8600E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346541"/>
              </p:ext>
            </p:extLst>
          </p:nvPr>
        </p:nvGraphicFramePr>
        <p:xfrm>
          <a:off x="130630" y="4750130"/>
          <a:ext cx="11930741" cy="20944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9189">
                  <a:extLst>
                    <a:ext uri="{9D8B030D-6E8A-4147-A177-3AD203B41FA5}">
                      <a16:colId xmlns:a16="http://schemas.microsoft.com/office/drawing/2014/main" val="224557092"/>
                    </a:ext>
                  </a:extLst>
                </a:gridCol>
                <a:gridCol w="580584">
                  <a:extLst>
                    <a:ext uri="{9D8B030D-6E8A-4147-A177-3AD203B41FA5}">
                      <a16:colId xmlns:a16="http://schemas.microsoft.com/office/drawing/2014/main" val="3356179547"/>
                    </a:ext>
                  </a:extLst>
                </a:gridCol>
                <a:gridCol w="817703">
                  <a:extLst>
                    <a:ext uri="{9D8B030D-6E8A-4147-A177-3AD203B41FA5}">
                      <a16:colId xmlns:a16="http://schemas.microsoft.com/office/drawing/2014/main" val="4277983768"/>
                    </a:ext>
                  </a:extLst>
                </a:gridCol>
                <a:gridCol w="749955">
                  <a:extLst>
                    <a:ext uri="{9D8B030D-6E8A-4147-A177-3AD203B41FA5}">
                      <a16:colId xmlns:a16="http://schemas.microsoft.com/office/drawing/2014/main" val="2572358878"/>
                    </a:ext>
                  </a:extLst>
                </a:gridCol>
                <a:gridCol w="670390">
                  <a:extLst>
                    <a:ext uri="{9D8B030D-6E8A-4147-A177-3AD203B41FA5}">
                      <a16:colId xmlns:a16="http://schemas.microsoft.com/office/drawing/2014/main" val="3511534273"/>
                    </a:ext>
                  </a:extLst>
                </a:gridCol>
                <a:gridCol w="781465">
                  <a:extLst>
                    <a:ext uri="{9D8B030D-6E8A-4147-A177-3AD203B41FA5}">
                      <a16:colId xmlns:a16="http://schemas.microsoft.com/office/drawing/2014/main" val="3204294377"/>
                    </a:ext>
                  </a:extLst>
                </a:gridCol>
                <a:gridCol w="781465">
                  <a:extLst>
                    <a:ext uri="{9D8B030D-6E8A-4147-A177-3AD203B41FA5}">
                      <a16:colId xmlns:a16="http://schemas.microsoft.com/office/drawing/2014/main" val="2118357917"/>
                    </a:ext>
                  </a:extLst>
                </a:gridCol>
                <a:gridCol w="781465">
                  <a:extLst>
                    <a:ext uri="{9D8B030D-6E8A-4147-A177-3AD203B41FA5}">
                      <a16:colId xmlns:a16="http://schemas.microsoft.com/office/drawing/2014/main" val="4253813665"/>
                    </a:ext>
                  </a:extLst>
                </a:gridCol>
                <a:gridCol w="670390">
                  <a:extLst>
                    <a:ext uri="{9D8B030D-6E8A-4147-A177-3AD203B41FA5}">
                      <a16:colId xmlns:a16="http://schemas.microsoft.com/office/drawing/2014/main" val="4001695244"/>
                    </a:ext>
                  </a:extLst>
                </a:gridCol>
                <a:gridCol w="898055">
                  <a:extLst>
                    <a:ext uri="{9D8B030D-6E8A-4147-A177-3AD203B41FA5}">
                      <a16:colId xmlns:a16="http://schemas.microsoft.com/office/drawing/2014/main" val="1514161783"/>
                    </a:ext>
                  </a:extLst>
                </a:gridCol>
                <a:gridCol w="669603">
                  <a:extLst>
                    <a:ext uri="{9D8B030D-6E8A-4147-A177-3AD203B41FA5}">
                      <a16:colId xmlns:a16="http://schemas.microsoft.com/office/drawing/2014/main" val="1866912328"/>
                    </a:ext>
                  </a:extLst>
                </a:gridCol>
                <a:gridCol w="670390">
                  <a:extLst>
                    <a:ext uri="{9D8B030D-6E8A-4147-A177-3AD203B41FA5}">
                      <a16:colId xmlns:a16="http://schemas.microsoft.com/office/drawing/2014/main" val="3817928689"/>
                    </a:ext>
                  </a:extLst>
                </a:gridCol>
                <a:gridCol w="846851">
                  <a:extLst>
                    <a:ext uri="{9D8B030D-6E8A-4147-A177-3AD203B41FA5}">
                      <a16:colId xmlns:a16="http://schemas.microsoft.com/office/drawing/2014/main" val="1524930096"/>
                    </a:ext>
                  </a:extLst>
                </a:gridCol>
                <a:gridCol w="693236">
                  <a:extLst>
                    <a:ext uri="{9D8B030D-6E8A-4147-A177-3AD203B41FA5}">
                      <a16:colId xmlns:a16="http://schemas.microsoft.com/office/drawing/2014/main" val="739200435"/>
                    </a:ext>
                  </a:extLst>
                </a:gridCol>
              </a:tblGrid>
              <a:tr h="444441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недостаточность питания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40-Е46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8257779"/>
                  </a:ext>
                </a:extLst>
              </a:tr>
              <a:tr h="165044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ожирение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5.11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E66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68202777"/>
                  </a:ext>
                </a:extLst>
              </a:tr>
              <a:tr h="238937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них, крайняя степень ожирения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5.11.1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E66.2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4924881"/>
                  </a:ext>
                </a:extLst>
              </a:tr>
              <a:tr h="165044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фенилкетонурия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5.12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Е70.0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60917882"/>
                  </a:ext>
                </a:extLst>
              </a:tr>
              <a:tr h="300353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нарушения обмена галактозы</a:t>
                      </a:r>
                    </a:p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(галактоземия)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5.13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Е74.2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8191328"/>
                  </a:ext>
                </a:extLst>
              </a:tr>
              <a:tr h="165044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болезнь Гоше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5.14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E75.2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63019829"/>
                  </a:ext>
                </a:extLst>
              </a:tr>
              <a:tr h="450528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нарушения обмена гликозаминогликанов (мукополисахаридозы)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5.15</a:t>
                      </a: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Е76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32357045"/>
                  </a:ext>
                </a:extLst>
              </a:tr>
              <a:tr h="165044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муковисцидоз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5.16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E84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03371650"/>
                  </a:ext>
                </a:extLst>
              </a:tr>
            </a:tbl>
          </a:graphicData>
        </a:graphic>
      </p:graphicFrame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D688BE4D-A80D-4535-AE44-81FC63A1E7D5}"/>
              </a:ext>
            </a:extLst>
          </p:cNvPr>
          <p:cNvSpPr/>
          <p:nvPr/>
        </p:nvSpPr>
        <p:spPr>
          <a:xfrm>
            <a:off x="5664530" y="3610100"/>
            <a:ext cx="2968831" cy="114002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Стр. 4.2.1.1</a:t>
            </a:r>
          </a:p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Стр. 4.3.1</a:t>
            </a:r>
          </a:p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Сверить данные с  регистром 14 нозологий</a:t>
            </a: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8F439D21-7F4F-4851-A295-877941A7681F}"/>
              </a:ext>
            </a:extLst>
          </p:cNvPr>
          <p:cNvCxnSpPr>
            <a:cxnSpLocks/>
          </p:cNvCxnSpPr>
          <p:nvPr/>
        </p:nvCxnSpPr>
        <p:spPr>
          <a:xfrm>
            <a:off x="3776353" y="3859481"/>
            <a:ext cx="1793171" cy="2912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D3018947-154F-43A7-A81D-DAD893AB0B06}"/>
              </a:ext>
            </a:extLst>
          </p:cNvPr>
          <p:cNvCxnSpPr>
            <a:cxnSpLocks/>
          </p:cNvCxnSpPr>
          <p:nvPr/>
        </p:nvCxnSpPr>
        <p:spPr>
          <a:xfrm flipV="1">
            <a:off x="3776353" y="4346369"/>
            <a:ext cx="1793171" cy="142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4C04352D-2ADE-4EC3-8F7A-407DB3772E43}"/>
              </a:ext>
            </a:extLst>
          </p:cNvPr>
          <p:cNvSpPr/>
          <p:nvPr/>
        </p:nvSpPr>
        <p:spPr>
          <a:xfrm>
            <a:off x="4560124" y="5213266"/>
            <a:ext cx="2291937" cy="123503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Добавлена стр.5,9. изменена нумерация строк  5.9-5.16 </a:t>
            </a:r>
          </a:p>
        </p:txBody>
      </p: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A22E78E5-9EDB-4C22-80D2-E430BAD2239C}"/>
              </a:ext>
            </a:extLst>
          </p:cNvPr>
          <p:cNvCxnSpPr/>
          <p:nvPr/>
        </p:nvCxnSpPr>
        <p:spPr>
          <a:xfrm>
            <a:off x="3776353" y="4999512"/>
            <a:ext cx="783772" cy="4750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882B7217-D031-424E-8929-2024B8AC918F}"/>
              </a:ext>
            </a:extLst>
          </p:cNvPr>
          <p:cNvCxnSpPr>
            <a:cxnSpLocks/>
          </p:cNvCxnSpPr>
          <p:nvPr/>
        </p:nvCxnSpPr>
        <p:spPr>
          <a:xfrm flipV="1">
            <a:off x="3681351" y="5842660"/>
            <a:ext cx="878769" cy="605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4493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729046F7-0CDB-4D14-B03D-424B79E53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798373"/>
              </p:ext>
            </p:extLst>
          </p:nvPr>
        </p:nvGraphicFramePr>
        <p:xfrm>
          <a:off x="-176463" y="-1"/>
          <a:ext cx="12368457" cy="8750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56785">
                  <a:extLst>
                    <a:ext uri="{9D8B030D-6E8A-4147-A177-3AD203B41FA5}">
                      <a16:colId xmlns:a16="http://schemas.microsoft.com/office/drawing/2014/main" val="1454678391"/>
                    </a:ext>
                  </a:extLst>
                </a:gridCol>
                <a:gridCol w="456357">
                  <a:extLst>
                    <a:ext uri="{9D8B030D-6E8A-4147-A177-3AD203B41FA5}">
                      <a16:colId xmlns:a16="http://schemas.microsoft.com/office/drawing/2014/main" val="533689204"/>
                    </a:ext>
                  </a:extLst>
                </a:gridCol>
                <a:gridCol w="782325">
                  <a:extLst>
                    <a:ext uri="{9D8B030D-6E8A-4147-A177-3AD203B41FA5}">
                      <a16:colId xmlns:a16="http://schemas.microsoft.com/office/drawing/2014/main" val="3104027918"/>
                    </a:ext>
                  </a:extLst>
                </a:gridCol>
                <a:gridCol w="961611">
                  <a:extLst>
                    <a:ext uri="{9D8B030D-6E8A-4147-A177-3AD203B41FA5}">
                      <a16:colId xmlns:a16="http://schemas.microsoft.com/office/drawing/2014/main" val="3817920743"/>
                    </a:ext>
                  </a:extLst>
                </a:gridCol>
                <a:gridCol w="961611">
                  <a:extLst>
                    <a:ext uri="{9D8B030D-6E8A-4147-A177-3AD203B41FA5}">
                      <a16:colId xmlns:a16="http://schemas.microsoft.com/office/drawing/2014/main" val="3489162411"/>
                    </a:ext>
                  </a:extLst>
                </a:gridCol>
                <a:gridCol w="831221">
                  <a:extLst>
                    <a:ext uri="{9D8B030D-6E8A-4147-A177-3AD203B41FA5}">
                      <a16:colId xmlns:a16="http://schemas.microsoft.com/office/drawing/2014/main" val="3543419834"/>
                    </a:ext>
                  </a:extLst>
                </a:gridCol>
                <a:gridCol w="831221">
                  <a:extLst>
                    <a:ext uri="{9D8B030D-6E8A-4147-A177-3AD203B41FA5}">
                      <a16:colId xmlns:a16="http://schemas.microsoft.com/office/drawing/2014/main" val="4081887585"/>
                    </a:ext>
                  </a:extLst>
                </a:gridCol>
                <a:gridCol w="831221">
                  <a:extLst>
                    <a:ext uri="{9D8B030D-6E8A-4147-A177-3AD203B41FA5}">
                      <a16:colId xmlns:a16="http://schemas.microsoft.com/office/drawing/2014/main" val="2124737329"/>
                    </a:ext>
                  </a:extLst>
                </a:gridCol>
                <a:gridCol w="831221">
                  <a:extLst>
                    <a:ext uri="{9D8B030D-6E8A-4147-A177-3AD203B41FA5}">
                      <a16:colId xmlns:a16="http://schemas.microsoft.com/office/drawing/2014/main" val="851101386"/>
                    </a:ext>
                  </a:extLst>
                </a:gridCol>
                <a:gridCol w="831221">
                  <a:extLst>
                    <a:ext uri="{9D8B030D-6E8A-4147-A177-3AD203B41FA5}">
                      <a16:colId xmlns:a16="http://schemas.microsoft.com/office/drawing/2014/main" val="1108832867"/>
                    </a:ext>
                  </a:extLst>
                </a:gridCol>
                <a:gridCol w="831221">
                  <a:extLst>
                    <a:ext uri="{9D8B030D-6E8A-4147-A177-3AD203B41FA5}">
                      <a16:colId xmlns:a16="http://schemas.microsoft.com/office/drawing/2014/main" val="231806859"/>
                    </a:ext>
                  </a:extLst>
                </a:gridCol>
                <a:gridCol w="831221">
                  <a:extLst>
                    <a:ext uri="{9D8B030D-6E8A-4147-A177-3AD203B41FA5}">
                      <a16:colId xmlns:a16="http://schemas.microsoft.com/office/drawing/2014/main" val="3884947299"/>
                    </a:ext>
                  </a:extLst>
                </a:gridCol>
                <a:gridCol w="831221">
                  <a:extLst>
                    <a:ext uri="{9D8B030D-6E8A-4147-A177-3AD203B41FA5}">
                      <a16:colId xmlns:a16="http://schemas.microsoft.com/office/drawing/2014/main" val="481573923"/>
                    </a:ext>
                  </a:extLst>
                </a:gridCol>
              </a:tblGrid>
              <a:tr h="361791">
                <a:tc gridSpan="13"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т.1000               СВОД  Республика Коми   Дети (0-14 лет включительно) за 11 месяцев 2024г.   в сравнении с 2023г.</a:t>
                      </a:r>
                      <a:endParaRPr lang="ru-RU" sz="18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4904164"/>
                  </a:ext>
                </a:extLst>
              </a:tr>
              <a:tr h="22112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классов и отдельных болезней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по </a:t>
                      </a:r>
                      <a:b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МКБ-10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заболеваний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Состоит под ДН</a:t>
                      </a:r>
                      <a:b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конец</a:t>
                      </a:r>
                      <a:b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отчетного</a:t>
                      </a:r>
                      <a:b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года, чел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ДН % с впервые </a:t>
                      </a:r>
                    </a:p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</a:t>
                      </a:r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100" u="none" strike="noStrike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</a:t>
                      </a:r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2023 год 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 2023 году 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308144"/>
                  </a:ext>
                </a:extLst>
              </a:tr>
              <a:tr h="2852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Всего, </a:t>
                      </a:r>
                      <a:r>
                        <a:rPr lang="ru-RU" sz="1100" u="none" strike="noStrike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(из гр. 4)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заболев.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первичная заболев.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состоит на конец ДН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заболев.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первичная заболев.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состоит на конец ДН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1883832758"/>
                  </a:ext>
                </a:extLst>
              </a:tr>
              <a:tr h="3084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 устан. диагнозом, ед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абс.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абс.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610264393"/>
                  </a:ext>
                </a:extLst>
              </a:tr>
              <a:tr h="26030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b"/>
                </a:tc>
                <a:extLst>
                  <a:ext uri="{0D108BD9-81ED-4DB2-BD59-A6C34878D82A}">
                    <a16:rowId xmlns:a16="http://schemas.microsoft.com/office/drawing/2014/main" val="2406013903"/>
                  </a:ext>
                </a:extLst>
              </a:tr>
              <a:tr h="2864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заболеваний - всего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А00 - Т98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594555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463815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45933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451343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346590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50230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131.7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133.8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1140470161"/>
                  </a:ext>
                </a:extLst>
              </a:tr>
              <a:tr h="2909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некоторые инфекционные и паразитарные болезни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А00 - В99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25013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24369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17573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16337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142.3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149.2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153.7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1011909172"/>
                  </a:ext>
                </a:extLst>
              </a:tr>
              <a:tr h="2094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новообразования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С00 - </a:t>
                      </a:r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D48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3266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22.70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772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161.9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140.9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159.3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4262383035"/>
                  </a:ext>
                </a:extLst>
              </a:tr>
              <a:tr h="3797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крови, кроветворных органов и отдельные нарушения, вовлекающие иммунный механизм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D50 - D89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4197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1435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51.85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3321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1383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1468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126.4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103.8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124.5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1339577893"/>
                  </a:ext>
                </a:extLst>
              </a:tr>
              <a:tr h="3258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эндокринной системы, расстройства питания и нарушения обмена веществ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Е00 - Е89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12547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1315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87.15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8547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1420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4938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146.8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92.6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104.1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911939230"/>
                  </a:ext>
                </a:extLst>
              </a:tr>
              <a:tr h="285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психические расстройства и расстройства поведения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F01,F03 - F99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3817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1169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1.45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4121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961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92.6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121.6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69.7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308479716"/>
                  </a:ext>
                </a:extLst>
              </a:tr>
              <a:tr h="2094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нервной системы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G00 - G98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14821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3732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33.15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15429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3267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3268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96.1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87.7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114.2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922001535"/>
                  </a:ext>
                </a:extLst>
              </a:tr>
              <a:tr h="2881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глаза и его придаточного аппарата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H00 - H59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29672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4789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11227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80.08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25314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6897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9419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117.2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69.4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119.2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3287405421"/>
                  </a:ext>
                </a:extLst>
              </a:tr>
              <a:tr h="2094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уха и сосцевидного отростка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H60 - H95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9193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6841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12.60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8457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5502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1091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108.7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124.3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2496334793"/>
                  </a:ext>
                </a:extLst>
              </a:tr>
              <a:tr h="2094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системы кровообращения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I00 - I99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2211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337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1212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64.69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2820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1633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78.4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43.5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74.2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2601413643"/>
                  </a:ext>
                </a:extLst>
              </a:tr>
              <a:tr h="2094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органов дыхания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J00 - J98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312268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297116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4684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271426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252509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5128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115.0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117.7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91.3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1515429021"/>
                  </a:ext>
                </a:extLst>
              </a:tr>
              <a:tr h="2094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органов пищеварения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K00 - K92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7919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3164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43.96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11595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4839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6501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68.3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65.4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332581849"/>
                  </a:ext>
                </a:extLst>
              </a:tr>
              <a:tr h="2094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кожи и подкожной клетчатки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L00 - L98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20068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15738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1018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1.78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21396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16323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1666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93.8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96.4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61.1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1234364574"/>
                  </a:ext>
                </a:extLst>
              </a:tr>
              <a:tr h="285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костно-мышечной системы и соединительной ткани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M00 - M99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21554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2522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6126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63.20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16997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3017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6280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126.8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83.6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97.5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762005037"/>
                  </a:ext>
                </a:extLst>
              </a:tr>
              <a:tr h="2094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мочеполовой системы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N00 - N99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10596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5124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2029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11.63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8883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4093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2144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119.3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125.2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94.6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2710800776"/>
                  </a:ext>
                </a:extLst>
              </a:tr>
              <a:tr h="2094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беременность, роды и послеродовой период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O00 - O99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50.0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50.0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1315455067"/>
                  </a:ext>
                </a:extLst>
              </a:tr>
              <a:tr h="2862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отдельные состояния, возникающие в перинатальном периоде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P05 - P96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1892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1633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3808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3808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49.7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42.9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3368768621"/>
                  </a:ext>
                </a:extLst>
              </a:tr>
              <a:tr h="3200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врожденные аномалии (пороки развития), деформации и хромосомные нарушения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Q00 - Q99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7871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1237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3167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30.56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6238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1286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2946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126.2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96.2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107.5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3992462742"/>
                  </a:ext>
                </a:extLst>
              </a:tr>
              <a:tr h="5667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симптомы, признаки и отклонения от </a:t>
                      </a:r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нормы, выявленные при клинических и лабораторных исследованиях, не классифицированные в других рубриках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R00 - R99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78091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63919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0.24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2283124899"/>
                  </a:ext>
                </a:extLst>
              </a:tr>
              <a:tr h="3375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травмы, отравления и некоторые другие последствия воздействия внешних причин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S00 - T98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28774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28372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21317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21317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135.0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133.1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1446220269"/>
                  </a:ext>
                </a:extLst>
              </a:tr>
              <a:tr h="1927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COVID-19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U07.1, U07.2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777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3.22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2076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2076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1854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37.6</a:t>
                      </a:r>
                      <a:endParaRPr lang="ru-RU" sz="11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37.4</a:t>
                      </a:r>
                      <a:endParaRPr lang="ru-RU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709920803"/>
                  </a:ext>
                </a:extLst>
              </a:tr>
              <a:tr h="186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больше 115%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94" marR="3794" marT="3794" marB="0" anchor="ctr"/>
                </a:tc>
                <a:extLst>
                  <a:ext uri="{0D108BD9-81ED-4DB2-BD59-A6C34878D82A}">
                    <a16:rowId xmlns:a16="http://schemas.microsoft.com/office/drawing/2014/main" val="3393558386"/>
                  </a:ext>
                </a:extLst>
              </a:tr>
              <a:tr h="11638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меньше 85%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94" marR="3794" marT="379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94" marR="3794" marT="379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94" marR="3794" marT="379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94" marR="3794" marT="379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94" marR="3794" marT="379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94" marR="3794" marT="3794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4" marR="3794" marT="379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4" marR="3794" marT="379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4" marR="3794" marT="379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4" marR="3794" marT="379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4" marR="3794" marT="379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4" marR="3794" marT="379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4" marR="3794" marT="3794" marB="0" anchor="b"/>
                </a:tc>
                <a:extLst>
                  <a:ext uri="{0D108BD9-81ED-4DB2-BD59-A6C34878D82A}">
                    <a16:rowId xmlns:a16="http://schemas.microsoft.com/office/drawing/2014/main" val="3947974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74977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93A3EF6-FFC3-4C3D-9E76-8444A0C5F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637406"/>
              </p:ext>
            </p:extLst>
          </p:nvPr>
        </p:nvGraphicFramePr>
        <p:xfrm>
          <a:off x="0" y="1816930"/>
          <a:ext cx="12191997" cy="2232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9973">
                  <a:extLst>
                    <a:ext uri="{9D8B030D-6E8A-4147-A177-3AD203B41FA5}">
                      <a16:colId xmlns:a16="http://schemas.microsoft.com/office/drawing/2014/main" val="974856964"/>
                    </a:ext>
                  </a:extLst>
                </a:gridCol>
                <a:gridCol w="593298">
                  <a:extLst>
                    <a:ext uri="{9D8B030D-6E8A-4147-A177-3AD203B41FA5}">
                      <a16:colId xmlns:a16="http://schemas.microsoft.com/office/drawing/2014/main" val="4134169774"/>
                    </a:ext>
                  </a:extLst>
                </a:gridCol>
                <a:gridCol w="835609">
                  <a:extLst>
                    <a:ext uri="{9D8B030D-6E8A-4147-A177-3AD203B41FA5}">
                      <a16:colId xmlns:a16="http://schemas.microsoft.com/office/drawing/2014/main" val="1323325637"/>
                    </a:ext>
                  </a:extLst>
                </a:gridCol>
                <a:gridCol w="766377">
                  <a:extLst>
                    <a:ext uri="{9D8B030D-6E8A-4147-A177-3AD203B41FA5}">
                      <a16:colId xmlns:a16="http://schemas.microsoft.com/office/drawing/2014/main" val="960060587"/>
                    </a:ext>
                  </a:extLst>
                </a:gridCol>
                <a:gridCol w="685070">
                  <a:extLst>
                    <a:ext uri="{9D8B030D-6E8A-4147-A177-3AD203B41FA5}">
                      <a16:colId xmlns:a16="http://schemas.microsoft.com/office/drawing/2014/main" val="3260897323"/>
                    </a:ext>
                  </a:extLst>
                </a:gridCol>
                <a:gridCol w="798578">
                  <a:extLst>
                    <a:ext uri="{9D8B030D-6E8A-4147-A177-3AD203B41FA5}">
                      <a16:colId xmlns:a16="http://schemas.microsoft.com/office/drawing/2014/main" val="1920104185"/>
                    </a:ext>
                  </a:extLst>
                </a:gridCol>
                <a:gridCol w="798578">
                  <a:extLst>
                    <a:ext uri="{9D8B030D-6E8A-4147-A177-3AD203B41FA5}">
                      <a16:colId xmlns:a16="http://schemas.microsoft.com/office/drawing/2014/main" val="2864288935"/>
                    </a:ext>
                  </a:extLst>
                </a:gridCol>
                <a:gridCol w="798578">
                  <a:extLst>
                    <a:ext uri="{9D8B030D-6E8A-4147-A177-3AD203B41FA5}">
                      <a16:colId xmlns:a16="http://schemas.microsoft.com/office/drawing/2014/main" val="3477078287"/>
                    </a:ext>
                  </a:extLst>
                </a:gridCol>
                <a:gridCol w="685070">
                  <a:extLst>
                    <a:ext uri="{9D8B030D-6E8A-4147-A177-3AD203B41FA5}">
                      <a16:colId xmlns:a16="http://schemas.microsoft.com/office/drawing/2014/main" val="1518330828"/>
                    </a:ext>
                  </a:extLst>
                </a:gridCol>
                <a:gridCol w="917721">
                  <a:extLst>
                    <a:ext uri="{9D8B030D-6E8A-4147-A177-3AD203B41FA5}">
                      <a16:colId xmlns:a16="http://schemas.microsoft.com/office/drawing/2014/main" val="3253947232"/>
                    </a:ext>
                  </a:extLst>
                </a:gridCol>
                <a:gridCol w="684266">
                  <a:extLst>
                    <a:ext uri="{9D8B030D-6E8A-4147-A177-3AD203B41FA5}">
                      <a16:colId xmlns:a16="http://schemas.microsoft.com/office/drawing/2014/main" val="400355108"/>
                    </a:ext>
                  </a:extLst>
                </a:gridCol>
                <a:gridCol w="685070">
                  <a:extLst>
                    <a:ext uri="{9D8B030D-6E8A-4147-A177-3AD203B41FA5}">
                      <a16:colId xmlns:a16="http://schemas.microsoft.com/office/drawing/2014/main" val="3870161249"/>
                    </a:ext>
                  </a:extLst>
                </a:gridCol>
                <a:gridCol w="865394">
                  <a:extLst>
                    <a:ext uri="{9D8B030D-6E8A-4147-A177-3AD203B41FA5}">
                      <a16:colId xmlns:a16="http://schemas.microsoft.com/office/drawing/2014/main" val="4177287362"/>
                    </a:ext>
                  </a:extLst>
                </a:gridCol>
                <a:gridCol w="708415">
                  <a:extLst>
                    <a:ext uri="{9D8B030D-6E8A-4147-A177-3AD203B41FA5}">
                      <a16:colId xmlns:a16="http://schemas.microsoft.com/office/drawing/2014/main" val="3002861845"/>
                    </a:ext>
                  </a:extLst>
                </a:gridCol>
              </a:tblGrid>
              <a:tr h="391333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психические расстройства и расстройства поведения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F01, </a:t>
                      </a:r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03-F99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50684730"/>
                  </a:ext>
                </a:extLst>
              </a:tr>
              <a:tr h="782666">
                <a:tc>
                  <a:txBody>
                    <a:bodyPr/>
                    <a:lstStyle/>
                    <a:p>
                      <a:pPr marL="11239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1239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психические расстройства и расстройства поведения, связанные с употреблением психоактивных веществ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</a:t>
                      </a:r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70721864"/>
                  </a:ext>
                </a:extLst>
              </a:tr>
              <a:tr h="391333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невротические, связанные со стрессом и </a:t>
                      </a:r>
                      <a:r>
                        <a:rPr lang="ru-RU" sz="9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соматоформные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расстройства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6.2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F40-F48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362077"/>
                  </a:ext>
                </a:extLst>
              </a:tr>
              <a:tr h="667223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детский аутизм, атипичный аутизм, синдром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Ретта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дезинтегративное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расстройство детского возраста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F84.0-3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27681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1094FD74-B60F-4B7D-97DE-8383E3825B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57876"/>
              </p:ext>
            </p:extLst>
          </p:nvPr>
        </p:nvGraphicFramePr>
        <p:xfrm>
          <a:off x="0" y="1"/>
          <a:ext cx="12191998" cy="18169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74034">
                  <a:extLst>
                    <a:ext uri="{9D8B030D-6E8A-4147-A177-3AD203B41FA5}">
                      <a16:colId xmlns:a16="http://schemas.microsoft.com/office/drawing/2014/main" val="704108740"/>
                    </a:ext>
                  </a:extLst>
                </a:gridCol>
                <a:gridCol w="697466">
                  <a:extLst>
                    <a:ext uri="{9D8B030D-6E8A-4147-A177-3AD203B41FA5}">
                      <a16:colId xmlns:a16="http://schemas.microsoft.com/office/drawing/2014/main" val="1652195990"/>
                    </a:ext>
                  </a:extLst>
                </a:gridCol>
                <a:gridCol w="859378">
                  <a:extLst>
                    <a:ext uri="{9D8B030D-6E8A-4147-A177-3AD203B41FA5}">
                      <a16:colId xmlns:a16="http://schemas.microsoft.com/office/drawing/2014/main" val="913436053"/>
                    </a:ext>
                  </a:extLst>
                </a:gridCol>
                <a:gridCol w="896743">
                  <a:extLst>
                    <a:ext uri="{9D8B030D-6E8A-4147-A177-3AD203B41FA5}">
                      <a16:colId xmlns:a16="http://schemas.microsoft.com/office/drawing/2014/main" val="3928787785"/>
                    </a:ext>
                  </a:extLst>
                </a:gridCol>
                <a:gridCol w="709921">
                  <a:extLst>
                    <a:ext uri="{9D8B030D-6E8A-4147-A177-3AD203B41FA5}">
                      <a16:colId xmlns:a16="http://schemas.microsoft.com/office/drawing/2014/main" val="1767991002"/>
                    </a:ext>
                  </a:extLst>
                </a:gridCol>
                <a:gridCol w="629783">
                  <a:extLst>
                    <a:ext uri="{9D8B030D-6E8A-4147-A177-3AD203B41FA5}">
                      <a16:colId xmlns:a16="http://schemas.microsoft.com/office/drawing/2014/main" val="1891053310"/>
                    </a:ext>
                  </a:extLst>
                </a:gridCol>
                <a:gridCol w="830200">
                  <a:extLst>
                    <a:ext uri="{9D8B030D-6E8A-4147-A177-3AD203B41FA5}">
                      <a16:colId xmlns:a16="http://schemas.microsoft.com/office/drawing/2014/main" val="2509758018"/>
                    </a:ext>
                  </a:extLst>
                </a:gridCol>
                <a:gridCol w="829364">
                  <a:extLst>
                    <a:ext uri="{9D8B030D-6E8A-4147-A177-3AD203B41FA5}">
                      <a16:colId xmlns:a16="http://schemas.microsoft.com/office/drawing/2014/main" val="1564236886"/>
                    </a:ext>
                  </a:extLst>
                </a:gridCol>
                <a:gridCol w="829364">
                  <a:extLst>
                    <a:ext uri="{9D8B030D-6E8A-4147-A177-3AD203B41FA5}">
                      <a16:colId xmlns:a16="http://schemas.microsoft.com/office/drawing/2014/main" val="3888007159"/>
                    </a:ext>
                  </a:extLst>
                </a:gridCol>
                <a:gridCol w="815986">
                  <a:extLst>
                    <a:ext uri="{9D8B030D-6E8A-4147-A177-3AD203B41FA5}">
                      <a16:colId xmlns:a16="http://schemas.microsoft.com/office/drawing/2014/main" val="2677552866"/>
                    </a:ext>
                  </a:extLst>
                </a:gridCol>
                <a:gridCol w="770839">
                  <a:extLst>
                    <a:ext uri="{9D8B030D-6E8A-4147-A177-3AD203B41FA5}">
                      <a16:colId xmlns:a16="http://schemas.microsoft.com/office/drawing/2014/main" val="3754604793"/>
                    </a:ext>
                  </a:extLst>
                </a:gridCol>
                <a:gridCol w="948920">
                  <a:extLst>
                    <a:ext uri="{9D8B030D-6E8A-4147-A177-3AD203B41FA5}">
                      <a16:colId xmlns:a16="http://schemas.microsoft.com/office/drawing/2014/main" val="2485896428"/>
                    </a:ext>
                  </a:extLst>
                </a:gridCol>
              </a:tblGrid>
              <a:tr h="224216">
                <a:tc rowSpan="3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классов и отдельных болезней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МКБ-10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заболеваний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Снято с диспан-серного наблю-дения, чел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Состоит под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-серным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наблюде-нием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конец отчетного года, чел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4776462"/>
                  </a:ext>
                </a:extLst>
              </a:tr>
              <a:tr h="476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всего,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(из гр. 4)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(из гр. 4)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заболеваний с впервые в жизни установленным диагнозом (из гр. 9)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049379"/>
                  </a:ext>
                </a:extLst>
              </a:tr>
              <a:tr h="9643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воз-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расте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0-4 года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расте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5-9 лет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взято под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диспансер-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дение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чел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жизни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ленным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диагно-зом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взято под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диспансер-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дение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чел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-но при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-осмотре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581303"/>
                  </a:ext>
                </a:extLst>
              </a:tr>
              <a:tr h="15164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406083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B656700-9463-47EE-8FF8-005C49D549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819203"/>
              </p:ext>
            </p:extLst>
          </p:nvPr>
        </p:nvGraphicFramePr>
        <p:xfrm>
          <a:off x="1" y="4049485"/>
          <a:ext cx="12191997" cy="2808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9974">
                  <a:extLst>
                    <a:ext uri="{9D8B030D-6E8A-4147-A177-3AD203B41FA5}">
                      <a16:colId xmlns:a16="http://schemas.microsoft.com/office/drawing/2014/main" val="4269536042"/>
                    </a:ext>
                  </a:extLst>
                </a:gridCol>
                <a:gridCol w="593298">
                  <a:extLst>
                    <a:ext uri="{9D8B030D-6E8A-4147-A177-3AD203B41FA5}">
                      <a16:colId xmlns:a16="http://schemas.microsoft.com/office/drawing/2014/main" val="1176489390"/>
                    </a:ext>
                  </a:extLst>
                </a:gridCol>
                <a:gridCol w="835609">
                  <a:extLst>
                    <a:ext uri="{9D8B030D-6E8A-4147-A177-3AD203B41FA5}">
                      <a16:colId xmlns:a16="http://schemas.microsoft.com/office/drawing/2014/main" val="149911737"/>
                    </a:ext>
                  </a:extLst>
                </a:gridCol>
                <a:gridCol w="766377">
                  <a:extLst>
                    <a:ext uri="{9D8B030D-6E8A-4147-A177-3AD203B41FA5}">
                      <a16:colId xmlns:a16="http://schemas.microsoft.com/office/drawing/2014/main" val="4246067612"/>
                    </a:ext>
                  </a:extLst>
                </a:gridCol>
                <a:gridCol w="685070">
                  <a:extLst>
                    <a:ext uri="{9D8B030D-6E8A-4147-A177-3AD203B41FA5}">
                      <a16:colId xmlns:a16="http://schemas.microsoft.com/office/drawing/2014/main" val="1759584118"/>
                    </a:ext>
                  </a:extLst>
                </a:gridCol>
                <a:gridCol w="798578">
                  <a:extLst>
                    <a:ext uri="{9D8B030D-6E8A-4147-A177-3AD203B41FA5}">
                      <a16:colId xmlns:a16="http://schemas.microsoft.com/office/drawing/2014/main" val="766221430"/>
                    </a:ext>
                  </a:extLst>
                </a:gridCol>
                <a:gridCol w="798578">
                  <a:extLst>
                    <a:ext uri="{9D8B030D-6E8A-4147-A177-3AD203B41FA5}">
                      <a16:colId xmlns:a16="http://schemas.microsoft.com/office/drawing/2014/main" val="1650903999"/>
                    </a:ext>
                  </a:extLst>
                </a:gridCol>
                <a:gridCol w="798578">
                  <a:extLst>
                    <a:ext uri="{9D8B030D-6E8A-4147-A177-3AD203B41FA5}">
                      <a16:colId xmlns:a16="http://schemas.microsoft.com/office/drawing/2014/main" val="3158503392"/>
                    </a:ext>
                  </a:extLst>
                </a:gridCol>
                <a:gridCol w="685070">
                  <a:extLst>
                    <a:ext uri="{9D8B030D-6E8A-4147-A177-3AD203B41FA5}">
                      <a16:colId xmlns:a16="http://schemas.microsoft.com/office/drawing/2014/main" val="2770953880"/>
                    </a:ext>
                  </a:extLst>
                </a:gridCol>
                <a:gridCol w="917720">
                  <a:extLst>
                    <a:ext uri="{9D8B030D-6E8A-4147-A177-3AD203B41FA5}">
                      <a16:colId xmlns:a16="http://schemas.microsoft.com/office/drawing/2014/main" val="3604955367"/>
                    </a:ext>
                  </a:extLst>
                </a:gridCol>
                <a:gridCol w="684266">
                  <a:extLst>
                    <a:ext uri="{9D8B030D-6E8A-4147-A177-3AD203B41FA5}">
                      <a16:colId xmlns:a16="http://schemas.microsoft.com/office/drawing/2014/main" val="2491941616"/>
                    </a:ext>
                  </a:extLst>
                </a:gridCol>
                <a:gridCol w="685070">
                  <a:extLst>
                    <a:ext uri="{9D8B030D-6E8A-4147-A177-3AD203B41FA5}">
                      <a16:colId xmlns:a16="http://schemas.microsoft.com/office/drawing/2014/main" val="2376647762"/>
                    </a:ext>
                  </a:extLst>
                </a:gridCol>
                <a:gridCol w="865394">
                  <a:extLst>
                    <a:ext uri="{9D8B030D-6E8A-4147-A177-3AD203B41FA5}">
                      <a16:colId xmlns:a16="http://schemas.microsoft.com/office/drawing/2014/main" val="1349872664"/>
                    </a:ext>
                  </a:extLst>
                </a:gridCol>
                <a:gridCol w="708415">
                  <a:extLst>
                    <a:ext uri="{9D8B030D-6E8A-4147-A177-3AD203B41FA5}">
                      <a16:colId xmlns:a16="http://schemas.microsoft.com/office/drawing/2014/main" val="874134929"/>
                    </a:ext>
                  </a:extLst>
                </a:gridCol>
              </a:tblGrid>
              <a:tr h="936171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деформирующие 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дорсопатии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M40-M43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72920876"/>
                  </a:ext>
                </a:extLst>
              </a:tr>
              <a:tr h="936171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из них: кифоз, лордоз, сколиоз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14.3.1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M40-M41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60575591"/>
                  </a:ext>
                </a:extLst>
              </a:tr>
              <a:tr h="936171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спондилопатии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М45-М48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7262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652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F13A1D7-74D5-4DE7-A82B-BE93DBBA9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005" y="273133"/>
            <a:ext cx="11804073" cy="642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5838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AD85819-C73B-4149-A897-9358E84552CC}"/>
              </a:ext>
            </a:extLst>
          </p:cNvPr>
          <p:cNvSpPr/>
          <p:nvPr/>
        </p:nvSpPr>
        <p:spPr>
          <a:xfrm>
            <a:off x="83127" y="225631"/>
            <a:ext cx="118278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 3.2 Обучающиеся в образовательных организациях (3 года-17 лет включительно): дошкольники и школьники</a:t>
            </a:r>
            <a:endParaRPr lang="ru-RU" sz="1600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7CBDC5BF-74A5-45A6-94DB-428500415D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750500"/>
              </p:ext>
            </p:extLst>
          </p:nvPr>
        </p:nvGraphicFramePr>
        <p:xfrm>
          <a:off x="83127" y="564185"/>
          <a:ext cx="12025747" cy="6374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60628">
                  <a:extLst>
                    <a:ext uri="{9D8B030D-6E8A-4147-A177-3AD203B41FA5}">
                      <a16:colId xmlns:a16="http://schemas.microsoft.com/office/drawing/2014/main" val="4124558758"/>
                    </a:ext>
                  </a:extLst>
                </a:gridCol>
                <a:gridCol w="540664">
                  <a:extLst>
                    <a:ext uri="{9D8B030D-6E8A-4147-A177-3AD203B41FA5}">
                      <a16:colId xmlns:a16="http://schemas.microsoft.com/office/drawing/2014/main" val="1597278182"/>
                    </a:ext>
                  </a:extLst>
                </a:gridCol>
                <a:gridCol w="1358902">
                  <a:extLst>
                    <a:ext uri="{9D8B030D-6E8A-4147-A177-3AD203B41FA5}">
                      <a16:colId xmlns:a16="http://schemas.microsoft.com/office/drawing/2014/main" val="1672292706"/>
                    </a:ext>
                  </a:extLst>
                </a:gridCol>
                <a:gridCol w="1387879">
                  <a:extLst>
                    <a:ext uri="{9D8B030D-6E8A-4147-A177-3AD203B41FA5}">
                      <a16:colId xmlns:a16="http://schemas.microsoft.com/office/drawing/2014/main" val="3710835850"/>
                    </a:ext>
                  </a:extLst>
                </a:gridCol>
                <a:gridCol w="1292558">
                  <a:extLst>
                    <a:ext uri="{9D8B030D-6E8A-4147-A177-3AD203B41FA5}">
                      <a16:colId xmlns:a16="http://schemas.microsoft.com/office/drawing/2014/main" val="2814867622"/>
                    </a:ext>
                  </a:extLst>
                </a:gridCol>
                <a:gridCol w="1292558">
                  <a:extLst>
                    <a:ext uri="{9D8B030D-6E8A-4147-A177-3AD203B41FA5}">
                      <a16:colId xmlns:a16="http://schemas.microsoft.com/office/drawing/2014/main" val="3976604094"/>
                    </a:ext>
                  </a:extLst>
                </a:gridCol>
                <a:gridCol w="1292558">
                  <a:extLst>
                    <a:ext uri="{9D8B030D-6E8A-4147-A177-3AD203B41FA5}">
                      <a16:colId xmlns:a16="http://schemas.microsoft.com/office/drawing/2014/main" val="3707969544"/>
                    </a:ext>
                  </a:extLst>
                </a:gridCol>
              </a:tblGrid>
              <a:tr h="412801"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классов и отдельных заболеваний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по МКБ-10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заболеваний у дошкольников  всего, </a:t>
                      </a:r>
                      <a:r>
                        <a:rPr lang="ru-RU" sz="10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заболеваний у школьников, </a:t>
                      </a:r>
                      <a:r>
                        <a:rPr lang="ru-RU" sz="10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608306"/>
                  </a:ext>
                </a:extLst>
              </a:tr>
              <a:tr h="4698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7-10 лет включительно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11-14 лет включительно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15-17 лет включительно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1630995891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8636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2749870147"/>
                  </a:ext>
                </a:extLst>
              </a:tr>
              <a:tr h="2250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заболеваний – всего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А00-Т98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1450391195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некоторые инфекционные и паразитарные болезни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А00-В99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2607669212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из них: кишечные инфекции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А00-А09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2332932325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9017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новообразования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С00-D48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314088154"/>
                  </a:ext>
                </a:extLst>
              </a:tr>
              <a:tr h="300862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крови, кроветворных органов и отдельные нарушения, вовлекающие иммунный механизм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D50-D89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3459220848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из них: анемии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D50-D64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2807305466"/>
                  </a:ext>
                </a:extLst>
              </a:tr>
              <a:tr h="249534">
                <a:tc>
                  <a:txBody>
                    <a:bodyPr/>
                    <a:lstStyle/>
                    <a:p>
                      <a:pPr marL="9017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эндокринной системы, расстройства питания и нарушения обмена веществ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5.0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Е00-Е89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568241118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 них: болезни щитовидной железы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Е00-Е07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2597708038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из них: эндемический зоб, связанный с йодной недостаточностью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5.1.1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Е01.0-2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938487550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сахарный диабет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Е10-Е14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3246603024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из него: сахарный диабет </a:t>
                      </a:r>
                      <a:r>
                        <a:rPr lang="en-US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типа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5.2.1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Е10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2138803538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дисфункция яичников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Е28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811586683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дисфункция яичек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Е29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4189768010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недостаточность питания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40-Е46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979643074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ожирение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E66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455277246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из них, крайняя степень ожирения 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5.6.1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E66.2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1967263689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психические расстройства и расстройства поведения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F01, </a:t>
                      </a:r>
                      <a:r>
                        <a:rPr lang="en-US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03-F99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2349888635"/>
                  </a:ext>
                </a:extLst>
              </a:tr>
              <a:tr h="300862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психические расстройства и расстройства поведения, связанные с употреблением психоактивных веществ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</a:t>
                      </a:r>
                      <a:r>
                        <a:rPr lang="en-US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4227257371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невротические, связанные со стрессом и </a:t>
                      </a:r>
                      <a:r>
                        <a:rPr lang="ru-RU" sz="10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соматоформные</a:t>
                      </a: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расстройства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6.2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F40-F48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3456320739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расстройства психологического развития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F80-F8</a:t>
                      </a: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1826970870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нервной системы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7.0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G00-G98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1778224095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глаза и его придаточного аппарата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8.0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H00-H59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1503106375"/>
                  </a:ext>
                </a:extLst>
              </a:tr>
              <a:tr h="300862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болезни мышц глаза, нарушения содружественного движения глаз, аккомодации и рефракции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8.11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H49-H52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1071485684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из них:  миопия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8.11.1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H52.1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3603342606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болезни уха и сосцевидного отростка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H60-H95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1167410521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системы кровообращения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I00-I99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1764499482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 них: болезни, характеризующиеся повышенным кровяным давлением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10.3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</a:t>
                      </a:r>
                      <a:r>
                        <a:rPr lang="en-US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2618014355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органов дыхания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11.0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00-</a:t>
                      </a:r>
                      <a:r>
                        <a:rPr lang="en-US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4052393831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из них: острые респираторные инфекции верхних дыхательных путей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00-</a:t>
                      </a:r>
                      <a:r>
                        <a:rPr lang="en-US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328923445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грипп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09-</a:t>
                      </a:r>
                      <a:r>
                        <a:rPr lang="en-US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13354041"/>
                  </a:ext>
                </a:extLst>
              </a:tr>
              <a:tr h="149409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пневмонии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11.3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J12-J16, </a:t>
                      </a:r>
                      <a:r>
                        <a:rPr lang="en-US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J18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4124209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7034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066A2E5-E483-4570-8407-AB681864ACB5}"/>
              </a:ext>
            </a:extLst>
          </p:cNvPr>
          <p:cNvGraphicFramePr>
            <a:graphicFrameLocks noGrp="1"/>
          </p:cNvGraphicFramePr>
          <p:nvPr/>
        </p:nvGraphicFramePr>
        <p:xfrm>
          <a:off x="1081088" y="2232120"/>
          <a:ext cx="10029824" cy="3597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53906">
                  <a:extLst>
                    <a:ext uri="{9D8B030D-6E8A-4147-A177-3AD203B41FA5}">
                      <a16:colId xmlns:a16="http://schemas.microsoft.com/office/drawing/2014/main" val="3810529943"/>
                    </a:ext>
                  </a:extLst>
                </a:gridCol>
                <a:gridCol w="450929">
                  <a:extLst>
                    <a:ext uri="{9D8B030D-6E8A-4147-A177-3AD203B41FA5}">
                      <a16:colId xmlns:a16="http://schemas.microsoft.com/office/drawing/2014/main" val="2377614483"/>
                    </a:ext>
                  </a:extLst>
                </a:gridCol>
                <a:gridCol w="1133364">
                  <a:extLst>
                    <a:ext uri="{9D8B030D-6E8A-4147-A177-3AD203B41FA5}">
                      <a16:colId xmlns:a16="http://schemas.microsoft.com/office/drawing/2014/main" val="186592110"/>
                    </a:ext>
                  </a:extLst>
                </a:gridCol>
                <a:gridCol w="1157532">
                  <a:extLst>
                    <a:ext uri="{9D8B030D-6E8A-4147-A177-3AD203B41FA5}">
                      <a16:colId xmlns:a16="http://schemas.microsoft.com/office/drawing/2014/main" val="3888173670"/>
                    </a:ext>
                  </a:extLst>
                </a:gridCol>
                <a:gridCol w="1078031">
                  <a:extLst>
                    <a:ext uri="{9D8B030D-6E8A-4147-A177-3AD203B41FA5}">
                      <a16:colId xmlns:a16="http://schemas.microsoft.com/office/drawing/2014/main" val="245650007"/>
                    </a:ext>
                  </a:extLst>
                </a:gridCol>
                <a:gridCol w="1078031">
                  <a:extLst>
                    <a:ext uri="{9D8B030D-6E8A-4147-A177-3AD203B41FA5}">
                      <a16:colId xmlns:a16="http://schemas.microsoft.com/office/drawing/2014/main" val="1547829167"/>
                    </a:ext>
                  </a:extLst>
                </a:gridCol>
                <a:gridCol w="1078031">
                  <a:extLst>
                    <a:ext uri="{9D8B030D-6E8A-4147-A177-3AD203B41FA5}">
                      <a16:colId xmlns:a16="http://schemas.microsoft.com/office/drawing/2014/main" val="31159141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8034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980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острые респираторные инфекции нижних дыхательных путей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11.4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J</a:t>
                      </a:r>
                      <a:r>
                        <a:rPr lang="ru-RU" sz="900">
                          <a:effectLst/>
                        </a:rPr>
                        <a:t>20-</a:t>
                      </a:r>
                      <a:r>
                        <a:rPr lang="en-US" sz="900">
                          <a:effectLst/>
                        </a:rPr>
                        <a:t>J</a:t>
                      </a:r>
                      <a:r>
                        <a:rPr lang="ru-RU" sz="900">
                          <a:effectLst/>
                        </a:rPr>
                        <a:t>22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45273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бронхит хронический и неуточненный, эмфизема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11.5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J40-J43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4652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астма; астматический статус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11.6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J45, J46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68649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болезни органов пищеварения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12.0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K00-K92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65160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из них: гастрит и дуоденит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K29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0159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болезни печени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12.2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K70-K76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03175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болезни желчного пузыря, желчевыводящих путей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12.3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K80-</a:t>
                      </a:r>
                      <a:r>
                        <a:rPr lang="en-US" sz="900">
                          <a:effectLst/>
                        </a:rPr>
                        <a:t>K</a:t>
                      </a:r>
                      <a:r>
                        <a:rPr lang="ru-RU" sz="900">
                          <a:effectLst/>
                        </a:rPr>
                        <a:t>83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13688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болезни поджелудочной железы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12.4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K85-K86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86746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болезни кожи и подкожной клетчатки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13.0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L00-L98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999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из них: атопический дерматит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L20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3026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контактный дерматит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13.2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L23-L25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82539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другие дерматиты (экзема)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13.3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L</a:t>
                      </a:r>
                      <a:r>
                        <a:rPr lang="ru-RU" sz="900">
                          <a:effectLst/>
                        </a:rPr>
                        <a:t>30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2351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болезни костно-мышечной системы и соединительной ткани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14.0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M00-M99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98729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из них: артропатии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М00-М25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55050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      деформирующие дорсопатии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14.3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M40-M43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09669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                из них: кифоз, лордоз, сколиоз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14.3.1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M40-M41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8507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болезни мочеполовой системы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15.0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N00-N99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7303363"/>
                  </a:ext>
                </a:extLst>
              </a:tr>
              <a:tr h="297815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из них: гломерулярные,  тубулоинтерстициальные болезни почек, другие болезни почки и мочеточника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</a:t>
                      </a:r>
                      <a:r>
                        <a:rPr lang="ru-RU" sz="900">
                          <a:effectLst/>
                        </a:rPr>
                        <a:t>00-</a:t>
                      </a:r>
                      <a:r>
                        <a:rPr lang="en-US" sz="900">
                          <a:effectLst/>
                        </a:rPr>
                        <a:t>N</a:t>
                      </a:r>
                      <a:r>
                        <a:rPr lang="ru-RU" sz="900">
                          <a:effectLst/>
                        </a:rPr>
                        <a:t>07, </a:t>
                      </a:r>
                      <a:r>
                        <a:rPr lang="en-US" sz="900">
                          <a:effectLst/>
                        </a:rPr>
                        <a:t>N</a:t>
                      </a:r>
                      <a:r>
                        <a:rPr lang="ru-RU" sz="900">
                          <a:effectLst/>
                        </a:rPr>
                        <a:t>09-</a:t>
                      </a:r>
                      <a:r>
                        <a:rPr lang="en-US" sz="900">
                          <a:effectLst/>
                        </a:rPr>
                        <a:t>N</a:t>
                      </a:r>
                      <a:r>
                        <a:rPr lang="ru-RU" sz="900">
                          <a:effectLst/>
                        </a:rPr>
                        <a:t>15, </a:t>
                      </a:r>
                      <a:r>
                        <a:rPr lang="en-US" sz="900">
                          <a:effectLst/>
                        </a:rPr>
                        <a:t>N</a:t>
                      </a:r>
                      <a:r>
                        <a:rPr lang="ru-RU" sz="900">
                          <a:effectLst/>
                        </a:rPr>
                        <a:t>25-</a:t>
                      </a:r>
                      <a:r>
                        <a:rPr lang="en-US" sz="900">
                          <a:effectLst/>
                        </a:rPr>
                        <a:t>N</a:t>
                      </a:r>
                      <a:r>
                        <a:rPr lang="ru-RU" sz="900">
                          <a:effectLst/>
                        </a:rPr>
                        <a:t>28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12241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воспалительные болезни женских тазовых органов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15.2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 </a:t>
                      </a:r>
                      <a:r>
                        <a:rPr lang="ru-RU" sz="900">
                          <a:effectLst/>
                        </a:rPr>
                        <a:t>N70-N73, </a:t>
                      </a:r>
                      <a:r>
                        <a:rPr lang="en-US" sz="900">
                          <a:effectLst/>
                        </a:rPr>
                        <a:t>N75-N76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01547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           из них сальпингит и оофорит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15.2.1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N70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99861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     расстройства менструаций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15.3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</a:t>
                      </a:r>
                      <a:r>
                        <a:rPr lang="ru-RU" sz="900">
                          <a:effectLst/>
                        </a:rPr>
                        <a:t>91-</a:t>
                      </a:r>
                      <a:r>
                        <a:rPr lang="en-US" sz="900">
                          <a:effectLst/>
                        </a:rPr>
                        <a:t>N</a:t>
                      </a:r>
                      <a:r>
                        <a:rPr lang="ru-RU" sz="900">
                          <a:effectLst/>
                        </a:rPr>
                        <a:t>94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11737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8636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травмы, отравления и некоторые другие последствия воздействия внешних причин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20.0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S00-T98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90826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8636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COVID-19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21</a:t>
                      </a:r>
                      <a:r>
                        <a:rPr lang="ru-RU" sz="900">
                          <a:effectLst/>
                        </a:rPr>
                        <a:t>.0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U07.1, U07.2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0819308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C46DE145-2E32-4DEB-84A4-E69D29604B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163189"/>
              </p:ext>
            </p:extLst>
          </p:nvPr>
        </p:nvGraphicFramePr>
        <p:xfrm>
          <a:off x="0" y="2090058"/>
          <a:ext cx="12192001" cy="47679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38235">
                  <a:extLst>
                    <a:ext uri="{9D8B030D-6E8A-4147-A177-3AD203B41FA5}">
                      <a16:colId xmlns:a16="http://schemas.microsoft.com/office/drawing/2014/main" val="1345313148"/>
                    </a:ext>
                  </a:extLst>
                </a:gridCol>
                <a:gridCol w="554899">
                  <a:extLst>
                    <a:ext uri="{9D8B030D-6E8A-4147-A177-3AD203B41FA5}">
                      <a16:colId xmlns:a16="http://schemas.microsoft.com/office/drawing/2014/main" val="2051355547"/>
                    </a:ext>
                  </a:extLst>
                </a:gridCol>
                <a:gridCol w="1394680">
                  <a:extLst>
                    <a:ext uri="{9D8B030D-6E8A-4147-A177-3AD203B41FA5}">
                      <a16:colId xmlns:a16="http://schemas.microsoft.com/office/drawing/2014/main" val="1907471065"/>
                    </a:ext>
                  </a:extLst>
                </a:gridCol>
                <a:gridCol w="1424420">
                  <a:extLst>
                    <a:ext uri="{9D8B030D-6E8A-4147-A177-3AD203B41FA5}">
                      <a16:colId xmlns:a16="http://schemas.microsoft.com/office/drawing/2014/main" val="2167941135"/>
                    </a:ext>
                  </a:extLst>
                </a:gridCol>
                <a:gridCol w="1326589">
                  <a:extLst>
                    <a:ext uri="{9D8B030D-6E8A-4147-A177-3AD203B41FA5}">
                      <a16:colId xmlns:a16="http://schemas.microsoft.com/office/drawing/2014/main" val="2470129533"/>
                    </a:ext>
                  </a:extLst>
                </a:gridCol>
                <a:gridCol w="1326589">
                  <a:extLst>
                    <a:ext uri="{9D8B030D-6E8A-4147-A177-3AD203B41FA5}">
                      <a16:colId xmlns:a16="http://schemas.microsoft.com/office/drawing/2014/main" val="3955580572"/>
                    </a:ext>
                  </a:extLst>
                </a:gridCol>
                <a:gridCol w="1326589">
                  <a:extLst>
                    <a:ext uri="{9D8B030D-6E8A-4147-A177-3AD203B41FA5}">
                      <a16:colId xmlns:a16="http://schemas.microsoft.com/office/drawing/2014/main" val="2515795243"/>
                    </a:ext>
                  </a:extLst>
                </a:gridCol>
              </a:tblGrid>
              <a:tr h="191374">
                <a:tc>
                  <a:txBody>
                    <a:bodyPr/>
                    <a:lstStyle/>
                    <a:p>
                      <a:pPr marL="18034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4148048"/>
                  </a:ext>
                </a:extLst>
              </a:tr>
              <a:tr h="191374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острые респираторные инфекции нижних дыхательных путей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11.4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</a:t>
                      </a:r>
                      <a:r>
                        <a:rPr lang="en-US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5479736"/>
                  </a:ext>
                </a:extLst>
              </a:tr>
              <a:tr h="191374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бронхит хронический и неуточненный, эмфизема 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J40-J43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8518215"/>
                  </a:ext>
                </a:extLst>
              </a:tr>
              <a:tr h="191374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астма; астматический статус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11.6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J45, J46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2272536"/>
                  </a:ext>
                </a:extLst>
              </a:tr>
              <a:tr h="191374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органов пищеварения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12.0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K00-K92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031464"/>
                  </a:ext>
                </a:extLst>
              </a:tr>
              <a:tr h="191374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гастрит и дуоденит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12.1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K29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1504389"/>
                  </a:ext>
                </a:extLst>
              </a:tr>
              <a:tr h="191374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печени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12.2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K70-K76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9736279"/>
                  </a:ext>
                </a:extLst>
              </a:tr>
              <a:tr h="191374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желчного пузыря, желчевыводящих путей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12.3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K80-</a:t>
                      </a:r>
                      <a:r>
                        <a:rPr lang="en-US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6598718"/>
                  </a:ext>
                </a:extLst>
              </a:tr>
              <a:tr h="191374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поджелудочной железы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12.4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K85-K86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6901477"/>
                  </a:ext>
                </a:extLst>
              </a:tr>
              <a:tr h="191374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кожи и подкожной клетчатки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L00-L98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3799572"/>
                  </a:ext>
                </a:extLst>
              </a:tr>
              <a:tr h="191374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</a:t>
                      </a:r>
                      <a:r>
                        <a:rPr lang="ru-RU" sz="9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атопический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дерматит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13.1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L20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257228"/>
                  </a:ext>
                </a:extLst>
              </a:tr>
              <a:tr h="191374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контактный дерматит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13.2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L23-L25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0845396"/>
                  </a:ext>
                </a:extLst>
              </a:tr>
              <a:tr h="191374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дерматиты (экзема)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13.3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8717546"/>
                  </a:ext>
                </a:extLst>
              </a:tr>
              <a:tr h="191374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костно-мышечной системы и соединительной ткани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M00-M99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4093435"/>
                  </a:ext>
                </a:extLst>
              </a:tr>
              <a:tr h="191374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</a:t>
                      </a:r>
                      <a:r>
                        <a:rPr lang="ru-RU" sz="9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артропатии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14.1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М00-М25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990385"/>
                  </a:ext>
                </a:extLst>
              </a:tr>
              <a:tr h="191374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деформирующие </a:t>
                      </a:r>
                      <a:r>
                        <a:rPr lang="ru-RU" sz="9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дорсопатии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14.3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M40-M43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2058874"/>
                  </a:ext>
                </a:extLst>
              </a:tr>
              <a:tr h="191374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из них: кифоз, лордоз, сколиоз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14.3.1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M40-M41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6853849"/>
                  </a:ext>
                </a:extLst>
              </a:tr>
              <a:tr h="191374">
                <a:tc>
                  <a:txBody>
                    <a:bodyPr/>
                    <a:lstStyle/>
                    <a:p>
                      <a:pPr marL="8636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мочеполовой системы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N00-N99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7002452"/>
                  </a:ext>
                </a:extLst>
              </a:tr>
              <a:tr h="408347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</a:t>
                      </a:r>
                      <a:r>
                        <a:rPr lang="ru-RU" sz="9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гломерулярные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 </a:t>
                      </a:r>
                      <a:r>
                        <a:rPr lang="ru-RU" sz="9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тубулоинтерстициальные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болезни почек, другие болезни почки и мочеточника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00-</a:t>
                      </a:r>
                      <a:r>
                        <a:rPr lang="en-US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07, </a:t>
                      </a:r>
                      <a:r>
                        <a:rPr lang="en-US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09-</a:t>
                      </a:r>
                      <a:r>
                        <a:rPr lang="en-US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 </a:t>
                      </a:r>
                      <a:r>
                        <a:rPr lang="en-US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25-</a:t>
                      </a:r>
                      <a:r>
                        <a:rPr lang="en-US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4551193"/>
                  </a:ext>
                </a:extLst>
              </a:tr>
              <a:tr h="191374">
                <a:tc>
                  <a:txBody>
                    <a:bodyPr/>
                    <a:lstStyle/>
                    <a:p>
                      <a:pPr marL="17653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воспалительные болезни женских тазовых органов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15.2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N70-N73, </a:t>
                      </a:r>
                      <a:r>
                        <a:rPr lang="en-US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N75-N76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6812578"/>
                  </a:ext>
                </a:extLst>
              </a:tr>
              <a:tr h="191374">
                <a:tc>
                  <a:txBody>
                    <a:bodyPr/>
                    <a:lstStyle/>
                    <a:p>
                      <a:pPr marL="26670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из них сальпингит и оофорит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15.2.1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N70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1464639"/>
                  </a:ext>
                </a:extLst>
              </a:tr>
              <a:tr h="191374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расстройства менструаций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15.3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91-</a:t>
                      </a: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8251668"/>
                  </a:ext>
                </a:extLst>
              </a:tr>
              <a:tr h="191374">
                <a:tc>
                  <a:txBody>
                    <a:bodyPr/>
                    <a:lstStyle/>
                    <a:p>
                      <a:pPr marL="8636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травмы, отравления и некоторые другие последствия воздействия внешних причин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20.0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S00-T98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281093"/>
                  </a:ext>
                </a:extLst>
              </a:tr>
              <a:tr h="149359">
                <a:tc>
                  <a:txBody>
                    <a:bodyPr/>
                    <a:lstStyle/>
                    <a:p>
                      <a:pPr marL="8636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C00000"/>
                          </a:solidFill>
                          <a:effectLst/>
                        </a:rPr>
                        <a:t>COVID-19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C00000"/>
                          </a:solidFill>
                          <a:effectLst/>
                        </a:rPr>
                        <a:t>21</a:t>
                      </a:r>
                      <a:r>
                        <a:rPr lang="ru-RU" sz="900">
                          <a:solidFill>
                            <a:srgbClr val="C00000"/>
                          </a:solidFill>
                          <a:effectLst/>
                        </a:rPr>
                        <a:t>.0</a:t>
                      </a:r>
                      <a:endParaRPr lang="ru-RU" sz="1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U07.1, U07.2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9170389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44AB0E2-D800-4C40-94DB-883EE48939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387429"/>
              </p:ext>
            </p:extLst>
          </p:nvPr>
        </p:nvGraphicFramePr>
        <p:xfrm>
          <a:off x="0" y="0"/>
          <a:ext cx="12191999" cy="2090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84907">
                  <a:extLst>
                    <a:ext uri="{9D8B030D-6E8A-4147-A177-3AD203B41FA5}">
                      <a16:colId xmlns:a16="http://schemas.microsoft.com/office/drawing/2014/main" val="3861379422"/>
                    </a:ext>
                  </a:extLst>
                </a:gridCol>
                <a:gridCol w="540531">
                  <a:extLst>
                    <a:ext uri="{9D8B030D-6E8A-4147-A177-3AD203B41FA5}">
                      <a16:colId xmlns:a16="http://schemas.microsoft.com/office/drawing/2014/main" val="2531896733"/>
                    </a:ext>
                  </a:extLst>
                </a:gridCol>
                <a:gridCol w="1357336">
                  <a:extLst>
                    <a:ext uri="{9D8B030D-6E8A-4147-A177-3AD203B41FA5}">
                      <a16:colId xmlns:a16="http://schemas.microsoft.com/office/drawing/2014/main" val="3151194189"/>
                    </a:ext>
                  </a:extLst>
                </a:gridCol>
                <a:gridCol w="1441419">
                  <a:extLst>
                    <a:ext uri="{9D8B030D-6E8A-4147-A177-3AD203B41FA5}">
                      <a16:colId xmlns:a16="http://schemas.microsoft.com/office/drawing/2014/main" val="1445596798"/>
                    </a:ext>
                  </a:extLst>
                </a:gridCol>
                <a:gridCol w="1246952">
                  <a:extLst>
                    <a:ext uri="{9D8B030D-6E8A-4147-A177-3AD203B41FA5}">
                      <a16:colId xmlns:a16="http://schemas.microsoft.com/office/drawing/2014/main" val="1513090003"/>
                    </a:ext>
                  </a:extLst>
                </a:gridCol>
                <a:gridCol w="1310427">
                  <a:extLst>
                    <a:ext uri="{9D8B030D-6E8A-4147-A177-3AD203B41FA5}">
                      <a16:colId xmlns:a16="http://schemas.microsoft.com/office/drawing/2014/main" val="1757113919"/>
                    </a:ext>
                  </a:extLst>
                </a:gridCol>
                <a:gridCol w="1310427">
                  <a:extLst>
                    <a:ext uri="{9D8B030D-6E8A-4147-A177-3AD203B41FA5}">
                      <a16:colId xmlns:a16="http://schemas.microsoft.com/office/drawing/2014/main" val="4097909571"/>
                    </a:ext>
                  </a:extLst>
                </a:gridCol>
              </a:tblGrid>
              <a:tr h="827127"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классов и отдельных заболеваний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по МКБ-10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заболеваний у дошкольников  всего, </a:t>
                      </a:r>
                      <a:r>
                        <a:rPr lang="ru-RU" sz="9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заболеваний у школьников, </a:t>
                      </a:r>
                      <a:r>
                        <a:rPr lang="ru-RU" sz="9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831201"/>
                  </a:ext>
                </a:extLst>
              </a:tr>
              <a:tr h="9582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7-10 лет включительно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11-14 лет включительно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15-17 лет включительно</a:t>
                      </a:r>
                      <a:endParaRPr lang="ru-RU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1738022870"/>
                  </a:ext>
                </a:extLst>
              </a:tr>
              <a:tr h="304729">
                <a:tc>
                  <a:txBody>
                    <a:bodyPr/>
                    <a:lstStyle/>
                    <a:p>
                      <a:pPr marL="8636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74" marR="52674" marT="0" marB="0"/>
                </a:tc>
                <a:extLst>
                  <a:ext uri="{0D108BD9-81ED-4DB2-BD59-A6C34878D82A}">
                    <a16:rowId xmlns:a16="http://schemas.microsoft.com/office/drawing/2014/main" val="513475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5740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56A5DCE-54C1-4DCD-9E68-02F8DB064208}"/>
              </a:ext>
            </a:extLst>
          </p:cNvPr>
          <p:cNvSpPr/>
          <p:nvPr/>
        </p:nvSpPr>
        <p:spPr>
          <a:xfrm>
            <a:off x="1625600" y="1384300"/>
            <a:ext cx="8559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заполнению формы №12</a:t>
            </a:r>
          </a:p>
        </p:txBody>
      </p:sp>
    </p:spTree>
    <p:extLst>
      <p:ext uri="{BB962C8B-B14F-4D97-AF65-F5344CB8AC3E}">
        <p14:creationId xmlns:p14="http://schemas.microsoft.com/office/powerpoint/2010/main" val="20059734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C50FBD5-0FDB-415F-979C-6B3B784E6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736" y="1714351"/>
            <a:ext cx="6096528" cy="3429297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ACAB2F9-5661-4192-A7DC-22B177AE8111}"/>
              </a:ext>
            </a:extLst>
          </p:cNvPr>
          <p:cNvSpPr/>
          <p:nvPr/>
        </p:nvSpPr>
        <p:spPr>
          <a:xfrm>
            <a:off x="1" y="225631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Дети (0-14 лет включительно)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1.2 Дети (до 14 лет включительно)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Факторы, влияющие на состояние здоровья населения и обращения в медицинские организации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 профилактической и иными целями), единица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 Дети первых трех лет жизни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2.1 Дети первого года жизни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Факторы, влияющие на состояние здоровья населения и обращения в медицинские организации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 профилактической и иными целями), единица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 Дети (15-17 лет включительно)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3.1 Дети (15-17 лет включительно)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Факторы, влияющие на состояние здоровья населения и обращения в медицинские организации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 профилактической и иными целями), единица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3.2 Обучающиеся в образовательных организациях (3 года-17 лет включительно): дошкольники и школьники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4. Взрослые 18 лет и более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4.1 Взрослые 18 лет и более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Факторы, влияющие на состояние здоровья населения и обращения в медицинские организации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 профилактической и иными целями)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5. Взрослые старше трудоспособного возраста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5.1 Взрослые старше трудоспособного возраста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Факторы, влияющие на состояние здоровья населения и обращения в медицинские организации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 профилактической и иными целями), единица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6. Диспансеризация студентов высших учебных учреждений, человек</a:t>
            </a:r>
          </a:p>
        </p:txBody>
      </p:sp>
    </p:spTree>
    <p:extLst>
      <p:ext uri="{BB962C8B-B14F-4D97-AF65-F5344CB8AC3E}">
        <p14:creationId xmlns:p14="http://schemas.microsoft.com/office/powerpoint/2010/main" val="8182950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687791D-73A6-4642-9B6D-AF9D921C7597}"/>
              </a:ext>
            </a:extLst>
          </p:cNvPr>
          <p:cNvSpPr/>
          <p:nvPr/>
        </p:nvSpPr>
        <p:spPr>
          <a:xfrm>
            <a:off x="201882" y="832054"/>
            <a:ext cx="11709070" cy="5444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Таблицы (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подтабличники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подстрочники) 1000, 1100, 1001, 1002, 1003, 1004	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(0 -14 лет включительно) –в таблицы включаются дети в возрасте от 0 до 14 лет 11 месяцев 29 дней	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Дети, которым исполняется 15 лет в отчетном году, автоматически переходят в таблицу 2000 Дети (15 -17 лет включительно)	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0 -4 года, графа 5, включает детей от 0 до 4 лет 11 месяцев 29 дней	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5 –9 лет, графа 6, включает детей от 5 до 9 лет 11 месяцев 29 дней	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Таблицы (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подтабличники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подстрочники) 1500, 1600, 1601, 1650, 1700, 1800, 1900	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первых трех лет жизни –в таблицы включаются дети от 0 до 2 лет 11 месяцев 29 дней	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до 1 года, графа 5, включает детей от 0 до 11 месяцев 29 дней	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от 1 до 3 лет, графа 6, включает детей от 1 года до 2 лет 11 месяцев 29 дней	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до 1 месяца, графа 7, включает детей 1 месяца жизни (30 дней)	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приказом Росстата от 17 июля 2019 года №409 «Об утверждении методики определения возрастных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 населения	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10A3AF4-E4CC-4E94-BEA5-15083CA7AB15}"/>
              </a:ext>
            </a:extLst>
          </p:cNvPr>
          <p:cNvSpPr/>
          <p:nvPr/>
        </p:nvSpPr>
        <p:spPr>
          <a:xfrm>
            <a:off x="486889" y="124168"/>
            <a:ext cx="110203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Таблицы формы 12 заполняются в соответствии с возрастом пациентов,</a:t>
            </a:r>
          </a:p>
          <a:p>
            <a:pPr algn="ctr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проживающих в районе обслуживания медицинской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38698199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1D00E1A-7711-4705-B95B-DF0B4ABD3893}"/>
              </a:ext>
            </a:extLst>
          </p:cNvPr>
          <p:cNvSpPr/>
          <p:nvPr/>
        </p:nvSpPr>
        <p:spPr>
          <a:xfrm>
            <a:off x="288758" y="352927"/>
            <a:ext cx="11486146" cy="4930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заболеваний в форме 12 осуществляется по году рождения.</a:t>
            </a:r>
          </a:p>
          <a:p>
            <a:pPr>
              <a:lnSpc>
                <a:spcPct val="20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 отчетном году ребенку исполняется 15 лет (с 1 января – по 31 декабря),</a:t>
            </a:r>
          </a:p>
          <a:p>
            <a:pPr>
              <a:lnSpc>
                <a:spcPct val="20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он считается подростком; 18 лет – взрослым, т.е. переход из одной</a:t>
            </a:r>
          </a:p>
          <a:p>
            <a:pPr>
              <a:lnSpc>
                <a:spcPct val="20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возрастной группы в другую производится на начало года в не зависимости от</a:t>
            </a:r>
          </a:p>
          <a:p>
            <a:pPr>
              <a:lnSpc>
                <a:spcPct val="20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того, когда у ребёнка или подростка день рождения. При этом вся их ранее</a:t>
            </a:r>
          </a:p>
          <a:p>
            <a:pPr>
              <a:lnSpc>
                <a:spcPct val="20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известная заболеваемость показывается в графе 4 – всего, а вновь выявленная в</a:t>
            </a:r>
          </a:p>
          <a:p>
            <a:pPr>
              <a:lnSpc>
                <a:spcPct val="20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текущем году в первичной заболеваемости (графы 9 и 10 у</a:t>
            </a:r>
          </a:p>
          <a:p>
            <a:pPr>
              <a:lnSpc>
                <a:spcPct val="20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подростков, графа 9 у взрослых) соответствующих таблиц</a:t>
            </a:r>
          </a:p>
        </p:txBody>
      </p:sp>
    </p:spTree>
    <p:extLst>
      <p:ext uri="{BB962C8B-B14F-4D97-AF65-F5344CB8AC3E}">
        <p14:creationId xmlns:p14="http://schemas.microsoft.com/office/powerpoint/2010/main" val="32863386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D2A1039-3A67-439C-89AC-56E0478DB3F5}"/>
              </a:ext>
            </a:extLst>
          </p:cNvPr>
          <p:cNvSpPr/>
          <p:nvPr/>
        </p:nvSpPr>
        <p:spPr>
          <a:xfrm>
            <a:off x="320635" y="308758"/>
            <a:ext cx="11530940" cy="4619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детей из детской во взрослую поликлинику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здравоохранения РФ от 7 марта 2018 г. № 92н «Об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Положения об организации оказания первичной медико-санитарной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детям»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Поликлиника (Отделение) осуществляет следующие функции: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подготовка медицинской документации при передаче медицинского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наблюдения за детьми в медицинскую организацию, оказывающую первичную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медико-санитарную помощь взрослому населению, по достижении ими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совершеннолетия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МЗ РФ от 05.05.1999 г. №154 «О совершенствовании медицинской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детям подросткового возраста»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3D41F31-9CDA-4ACA-84D8-5D50D1DBC174}"/>
              </a:ext>
            </a:extLst>
          </p:cNvPr>
          <p:cNvSpPr/>
          <p:nvPr/>
        </p:nvSpPr>
        <p:spPr>
          <a:xfrm>
            <a:off x="1491916" y="5245768"/>
            <a:ext cx="91600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составлении отчета по форме 12 необходимо сверять данные по отдельным</a:t>
            </a:r>
          </a:p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строкам с профильными специалистами</a:t>
            </a:r>
          </a:p>
        </p:txBody>
      </p:sp>
    </p:spTree>
    <p:extLst>
      <p:ext uri="{BB962C8B-B14F-4D97-AF65-F5344CB8AC3E}">
        <p14:creationId xmlns:p14="http://schemas.microsoft.com/office/powerpoint/2010/main" val="3107285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89F2C3A-7BAC-4AB4-8F96-53C49AD8C317}"/>
              </a:ext>
            </a:extLst>
          </p:cNvPr>
          <p:cNvSpPr/>
          <p:nvPr/>
        </p:nvSpPr>
        <p:spPr>
          <a:xfrm>
            <a:off x="676893" y="166255"/>
            <a:ext cx="112221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Таблицы 1000, 2000, 3000, 4000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A69ED3B-8165-44D8-BDA2-9FF31E873839}"/>
              </a:ext>
            </a:extLst>
          </p:cNvPr>
          <p:cNvSpPr/>
          <p:nvPr/>
        </p:nvSpPr>
        <p:spPr>
          <a:xfrm>
            <a:off x="676892" y="5549805"/>
            <a:ext cx="84671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питания 5.9 Е40-Е46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обратить внимание на данную строку в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таблице 4000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4F27A8D-5791-43E5-A3F7-E20C6191E36C}"/>
              </a:ext>
            </a:extLst>
          </p:cNvPr>
          <p:cNvSpPr/>
          <p:nvPr/>
        </p:nvSpPr>
        <p:spPr>
          <a:xfrm>
            <a:off x="676893" y="843149"/>
            <a:ext cx="84671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Графа 4 таблица 2200 заполняется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организованных детей с 3 лет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82EE336-DE73-4C49-BAAD-018EFFD68A1C}"/>
              </a:ext>
            </a:extLst>
          </p:cNvPr>
          <p:cNvSpPr/>
          <p:nvPr/>
        </p:nvSpPr>
        <p:spPr>
          <a:xfrm>
            <a:off x="676892" y="1650670"/>
            <a:ext cx="8467108" cy="3737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Таблицы 2200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графа 4 - зарегистрировано заболеваний у дошкольников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графа 5 – зарегистрировано заболеваний у школьников, 7-10 лет включительно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графа 6 – зарегистрировано заболеваний у школьников, 11-14 лет включительно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графа 7 – зарегистрировано заболеваний у школьников, 15-17 лет включительно</a:t>
            </a:r>
          </a:p>
        </p:txBody>
      </p:sp>
    </p:spTree>
    <p:extLst>
      <p:ext uri="{BB962C8B-B14F-4D97-AF65-F5344CB8AC3E}">
        <p14:creationId xmlns:p14="http://schemas.microsoft.com/office/powerpoint/2010/main" val="3536958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689C6971-A336-4673-8DE4-A5BEDEE0E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280825"/>
              </p:ext>
            </p:extLst>
          </p:nvPr>
        </p:nvGraphicFramePr>
        <p:xfrm>
          <a:off x="110169" y="1"/>
          <a:ext cx="11964318" cy="81250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7440">
                  <a:extLst>
                    <a:ext uri="{9D8B030D-6E8A-4147-A177-3AD203B41FA5}">
                      <a16:colId xmlns:a16="http://schemas.microsoft.com/office/drawing/2014/main" val="568747149"/>
                    </a:ext>
                  </a:extLst>
                </a:gridCol>
                <a:gridCol w="989141">
                  <a:extLst>
                    <a:ext uri="{9D8B030D-6E8A-4147-A177-3AD203B41FA5}">
                      <a16:colId xmlns:a16="http://schemas.microsoft.com/office/drawing/2014/main" val="4234186988"/>
                    </a:ext>
                  </a:extLst>
                </a:gridCol>
                <a:gridCol w="619667">
                  <a:extLst>
                    <a:ext uri="{9D8B030D-6E8A-4147-A177-3AD203B41FA5}">
                      <a16:colId xmlns:a16="http://schemas.microsoft.com/office/drawing/2014/main" val="4233272077"/>
                    </a:ext>
                  </a:extLst>
                </a:gridCol>
                <a:gridCol w="804650">
                  <a:extLst>
                    <a:ext uri="{9D8B030D-6E8A-4147-A177-3AD203B41FA5}">
                      <a16:colId xmlns:a16="http://schemas.microsoft.com/office/drawing/2014/main" val="2736745206"/>
                    </a:ext>
                  </a:extLst>
                </a:gridCol>
                <a:gridCol w="1021395">
                  <a:extLst>
                    <a:ext uri="{9D8B030D-6E8A-4147-A177-3AD203B41FA5}">
                      <a16:colId xmlns:a16="http://schemas.microsoft.com/office/drawing/2014/main" val="4146418550"/>
                    </a:ext>
                  </a:extLst>
                </a:gridCol>
                <a:gridCol w="1021395">
                  <a:extLst>
                    <a:ext uri="{9D8B030D-6E8A-4147-A177-3AD203B41FA5}">
                      <a16:colId xmlns:a16="http://schemas.microsoft.com/office/drawing/2014/main" val="1534294120"/>
                    </a:ext>
                  </a:extLst>
                </a:gridCol>
                <a:gridCol w="807230">
                  <a:extLst>
                    <a:ext uri="{9D8B030D-6E8A-4147-A177-3AD203B41FA5}">
                      <a16:colId xmlns:a16="http://schemas.microsoft.com/office/drawing/2014/main" val="25163767"/>
                    </a:ext>
                  </a:extLst>
                </a:gridCol>
                <a:gridCol w="873129">
                  <a:extLst>
                    <a:ext uri="{9D8B030D-6E8A-4147-A177-3AD203B41FA5}">
                      <a16:colId xmlns:a16="http://schemas.microsoft.com/office/drawing/2014/main" val="3209456837"/>
                    </a:ext>
                  </a:extLst>
                </a:gridCol>
                <a:gridCol w="877247">
                  <a:extLst>
                    <a:ext uri="{9D8B030D-6E8A-4147-A177-3AD203B41FA5}">
                      <a16:colId xmlns:a16="http://schemas.microsoft.com/office/drawing/2014/main" val="934802876"/>
                    </a:ext>
                  </a:extLst>
                </a:gridCol>
                <a:gridCol w="790756">
                  <a:extLst>
                    <a:ext uri="{9D8B030D-6E8A-4147-A177-3AD203B41FA5}">
                      <a16:colId xmlns:a16="http://schemas.microsoft.com/office/drawing/2014/main" val="1679711305"/>
                    </a:ext>
                  </a:extLst>
                </a:gridCol>
                <a:gridCol w="790756">
                  <a:extLst>
                    <a:ext uri="{9D8B030D-6E8A-4147-A177-3AD203B41FA5}">
                      <a16:colId xmlns:a16="http://schemas.microsoft.com/office/drawing/2014/main" val="4044404737"/>
                    </a:ext>
                  </a:extLst>
                </a:gridCol>
                <a:gridCol w="790756">
                  <a:extLst>
                    <a:ext uri="{9D8B030D-6E8A-4147-A177-3AD203B41FA5}">
                      <a16:colId xmlns:a16="http://schemas.microsoft.com/office/drawing/2014/main" val="949961672"/>
                    </a:ext>
                  </a:extLst>
                </a:gridCol>
                <a:gridCol w="790756">
                  <a:extLst>
                    <a:ext uri="{9D8B030D-6E8A-4147-A177-3AD203B41FA5}">
                      <a16:colId xmlns:a16="http://schemas.microsoft.com/office/drawing/2014/main" val="2242921338"/>
                    </a:ext>
                  </a:extLst>
                </a:gridCol>
              </a:tblGrid>
              <a:tr h="283627">
                <a:tc gridSpan="13"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т.2000        СВОД Республика Коми  Дети (15-17 лет включительно) за 11 месяцев 2024г. в сравнении с 2023г.</a:t>
                      </a:r>
                      <a:endParaRPr lang="ru-RU" sz="18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181796"/>
                  </a:ext>
                </a:extLst>
              </a:tr>
              <a:tr h="229898"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классов и отдельных болезней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по </a:t>
                      </a:r>
                      <a:b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МКБ-10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заболеваний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Состоит </a:t>
                      </a:r>
                      <a:b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 </a:t>
                      </a:r>
                      <a:b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ДН, чел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2023году 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00650"/>
                  </a:ext>
                </a:extLst>
              </a:tr>
              <a:tr h="35123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Всего, ед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(из гр. 4)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общая </a:t>
                      </a:r>
                      <a:r>
                        <a:rPr lang="ru-RU" sz="1100" u="none" strike="noStrike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</a:t>
                      </a:r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первич. забол.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состоит под ДН 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общая забол.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первич. забол.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состоит под ДН 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162174607"/>
                  </a:ext>
                </a:extLst>
              </a:tr>
              <a:tr h="345681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</a:t>
                      </a:r>
                      <a:b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установ. диаг.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абс.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абс.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69169798"/>
                  </a:ext>
                </a:extLst>
              </a:tr>
              <a:tr h="175033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b"/>
                </a:tc>
                <a:extLst>
                  <a:ext uri="{0D108BD9-81ED-4DB2-BD59-A6C34878D82A}">
                    <a16:rowId xmlns:a16="http://schemas.microsoft.com/office/drawing/2014/main" val="1116975098"/>
                  </a:ext>
                </a:extLst>
              </a:tr>
              <a:tr h="22989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заболеваний - всего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А00 - Т98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123030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81449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15470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80487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50451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14460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152.9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161.4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2145464573"/>
                  </a:ext>
                </a:extLst>
              </a:tr>
              <a:tr h="34568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некоторые инфекционные и паразитарные болезни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А00 - В99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2112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146.7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157.1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194.4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1885918778"/>
                  </a:ext>
                </a:extLst>
              </a:tr>
              <a:tr h="22989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новообразования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С00 - </a:t>
                      </a:r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D48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145.3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125.1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113.8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3203923369"/>
                  </a:ext>
                </a:extLst>
              </a:tr>
              <a:tr h="51632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крови, кроветворных органов и отдельные нарушения, вовлекающие иммунный механизм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D50 - D89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423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211.7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219.2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177.2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4272534646"/>
                  </a:ext>
                </a:extLst>
              </a:tr>
              <a:tr h="51632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эндокринной системы, расстройства питания и нарушения обмена веществ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Е00 - Е89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4439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1979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1583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148.8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41667827"/>
                  </a:ext>
                </a:extLst>
              </a:tr>
              <a:tr h="34568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психические расстройства и расстройства поведения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F01,F03 - F99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1502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80.8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174.7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323449799"/>
                  </a:ext>
                </a:extLst>
              </a:tr>
              <a:tr h="22989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нервной системы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G00 - G98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3762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3685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732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102.1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152.2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97.6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1298483072"/>
                  </a:ext>
                </a:extLst>
              </a:tr>
              <a:tr h="22989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глаза и его придаточного аппарата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H00 - H59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12154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4939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8705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859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139.6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137.7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4246742310"/>
                  </a:ext>
                </a:extLst>
              </a:tr>
              <a:tr h="22989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уха и сосцевидного отростка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H60 - H95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1673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1425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117.4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23.3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56.3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2226886078"/>
                  </a:ext>
                </a:extLst>
              </a:tr>
              <a:tr h="22989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системы кровообращения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I00 - I99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44517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595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82.4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13782.4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80.3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3816594409"/>
                  </a:ext>
                </a:extLst>
              </a:tr>
              <a:tr h="22989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органов дыхания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J00 - J98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47676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805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34473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31437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952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138.3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129.2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1973831859"/>
                  </a:ext>
                </a:extLst>
              </a:tr>
              <a:tr h="22989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органов пищеварения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K00 - K92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2295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86.6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497.1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70.1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1795147746"/>
                  </a:ext>
                </a:extLst>
              </a:tr>
              <a:tr h="22989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кожи и подкожной клетчатки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L00 - L98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5231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4531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115.4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56.4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1527269281"/>
                  </a:ext>
                </a:extLst>
              </a:tr>
              <a:tr h="34568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костно-мышечной системы и соединительной ткани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M00 - M99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2315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5676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158.6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242.8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107.4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3370207652"/>
                  </a:ext>
                </a:extLst>
              </a:tr>
              <a:tr h="22989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мочеполовой системы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N00 - N99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752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3915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1495638279"/>
                  </a:ext>
                </a:extLst>
              </a:tr>
              <a:tr h="22989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беременность, роды и послеродовой период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O00 - O99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</a:t>
                      </a: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167.1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186,4</a:t>
                      </a: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42.9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2131926459"/>
                  </a:ext>
                </a:extLst>
              </a:tr>
              <a:tr h="34568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отдельные состояния, возникающие в перинатальном периоде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P00 - P04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3734995090"/>
                  </a:ext>
                </a:extLst>
              </a:tr>
              <a:tr h="34568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врожденные аномалии (пороки развития), деформации и хромосомные нарушения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Q00 - Q99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482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143.6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136,6</a:t>
                      </a: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113.1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1995256144"/>
                  </a:ext>
                </a:extLst>
              </a:tr>
              <a:tr h="68697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симптомы, признаки и отклонения от нормы, выявленные при клинических и лабораторных исследованиях, не классифицированные в других рубриках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R00 - R99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18421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15224</a:t>
                      </a: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2724954865"/>
                  </a:ext>
                </a:extLst>
              </a:tr>
              <a:tr h="34568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травмы, отравления и некоторые другие последствия воздействия внешних причин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S00 - T98</a:t>
                      </a:r>
                      <a:endParaRPr lang="en-US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6159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6021</a:t>
                      </a: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5583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5583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110.3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2353401866"/>
                  </a:ext>
                </a:extLst>
              </a:tr>
              <a:tr h="22989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COVID-19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U07.1, U07.2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548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32.1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ru-RU" sz="11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extLst>
                  <a:ext uri="{0D108BD9-81ED-4DB2-BD59-A6C34878D82A}">
                    <a16:rowId xmlns:a16="http://schemas.microsoft.com/office/drawing/2014/main" val="2347888769"/>
                  </a:ext>
                </a:extLst>
              </a:tr>
              <a:tr h="1871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115%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85%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конец табл.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8" marR="4308" marT="4308" marB="0" anchor="b"/>
                </a:tc>
                <a:extLst>
                  <a:ext uri="{0D108BD9-81ED-4DB2-BD59-A6C34878D82A}">
                    <a16:rowId xmlns:a16="http://schemas.microsoft.com/office/drawing/2014/main" val="2115522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6636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DD95214-54B1-41CA-A055-2186A72A53D5}"/>
              </a:ext>
            </a:extLst>
          </p:cNvPr>
          <p:cNvSpPr/>
          <p:nvPr/>
        </p:nvSpPr>
        <p:spPr>
          <a:xfrm>
            <a:off x="760021" y="751344"/>
            <a:ext cx="11174680" cy="5450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ДВИЖЕНИЕ ДИСПАНСЕРГОЙГРУППЫ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1000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(Графа 15 за 2020 г) – (переходные дети в подростки) + (впервые взятые на Д-учет в текущем году) +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(вновь прибывшие) + (ранее стоящие на Д-учете «оторвавшиеся» и кому диагноз был ранее установлен, но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Д-учете не состоял) = графа 8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2000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(Графа 15 за 2020 г) – (переходные подростки во взрослые) + (впервые взятые на Д-учет в текущем году) +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(вновь прибывшие) + (ранее стоящие на Д-учете «оторвавшиеся» и кому диагноз был ранее установлен, но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Д-учете не состоял) + (переходные из детей, таблицы 1000) = графа 8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3000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(Графа 15 за 2020 г) + (впервые взятые на Д-учет в текущем году) + (вновь прибывшие) + (ранее стоящие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Д-учете «оторвавшиеся» и кому диагноз был ранее установлен, но на Д-учете не состоял) +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(переходные из подростков, таблицы 2000) = графа 8</a:t>
            </a:r>
          </a:p>
        </p:txBody>
      </p:sp>
    </p:spTree>
    <p:extLst>
      <p:ext uri="{BB962C8B-B14F-4D97-AF65-F5344CB8AC3E}">
        <p14:creationId xmlns:p14="http://schemas.microsoft.com/office/powerpoint/2010/main" val="42556987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AE03A28-A62B-4995-B509-1D044180EAF0}"/>
              </a:ext>
            </a:extLst>
          </p:cNvPr>
          <p:cNvSpPr/>
          <p:nvPr/>
        </p:nvSpPr>
        <p:spPr>
          <a:xfrm>
            <a:off x="498765" y="474344"/>
            <a:ext cx="11292182" cy="5576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острые заболевания и состояния (например: острый отит, острый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миокардит, грипп, острые респираторные инфекции верхних и нижних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дыхательных путей, а также травмы, за исключением последствий и др.)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регистрируются столько раз, сколько они возникают в течение отчетного года.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графа 4 формы 12 должна быть равна графе 9 по соответствующим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строкам таблиц 1000, 1500, 2000, 3000 и 4000.На начало года по данным строкам 0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не относится к тем заболеваниям, при которых острые формы могут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переходить в хронические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обострении хронических заболеваний регистрируют эти хронические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заболевания, а не их острые формы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случай острого заболевания, зарегистрированный в текущем году, не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подлежит перерегистрации в следующем году</a:t>
            </a:r>
          </a:p>
        </p:txBody>
      </p:sp>
    </p:spTree>
    <p:extLst>
      <p:ext uri="{BB962C8B-B14F-4D97-AF65-F5344CB8AC3E}">
        <p14:creationId xmlns:p14="http://schemas.microsoft.com/office/powerpoint/2010/main" val="19067810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9704343-79BE-4147-88CB-6067503E39DF}"/>
              </a:ext>
            </a:extLst>
          </p:cNvPr>
          <p:cNvSpPr/>
          <p:nvPr/>
        </p:nvSpPr>
        <p:spPr>
          <a:xfrm>
            <a:off x="593558" y="866274"/>
            <a:ext cx="1110113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Состояния, классифицируемые рубриками R73.0 «Нарушение толерантности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глюкозе» и R73.9 «Неуточненная гипергликемия» относятся к классу XVIII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«Симптомы, признаки и отклонения от нормы, выявленные при клинических и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лабораторных исследованиях». Эти состояния являются: первое – результатом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проведенного теста на толерантность к глюкозе, а второе – результатом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лабораторного исследования крови на содержание глюкозы. Оба результата не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диагнозом какого-либо заболевания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характерных жалоб, объективных данных и данных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дополнительных инструментальных и лабораторных исследований должны быть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установлены следующие диагнозы: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Подозрение на сахарный диабет – код Z03.8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Сахарный диабет – коды Е10-Е14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Другие заболевания с гипергликемией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Пациенты с конкретными диагнозами, а не симптомами, должны быть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зарегистрированы, внесены в форму № 12 и взяты под диспансерное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наблюдение. Пациенты с любыми результатами анализов, исследований и проб,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установления диагноза не регистрируются и в форму № 12 не вносятся</a:t>
            </a:r>
          </a:p>
        </p:txBody>
      </p:sp>
    </p:spTree>
    <p:extLst>
      <p:ext uri="{BB962C8B-B14F-4D97-AF65-F5344CB8AC3E}">
        <p14:creationId xmlns:p14="http://schemas.microsoft.com/office/powerpoint/2010/main" val="34035142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A2C2A2C-B10A-4656-971C-8F459546CBD0}"/>
              </a:ext>
            </a:extLst>
          </p:cNvPr>
          <p:cNvSpPr/>
          <p:nvPr/>
        </p:nvSpPr>
        <p:spPr>
          <a:xfrm>
            <a:off x="177800" y="241300"/>
            <a:ext cx="11805653" cy="6247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Минздрава России от 15 марта 2022 г. № 168н «Об утверждении порядка проведения диспансерного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наблюдения за взрослыми»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настоящий Порядок не применяется в случае, если нормативными правовыми актами Российской Федерации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 иной порядок проведения диспансерного наблюдения за лицами с отдельными заболеваниями или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состояниями «группами заболеваний или состояний»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данный порядок не является указанием по статистическому учету заболеваний и диспансерных больных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Многочисленные мониторинги проводимые министерством здравоохранения – это наблюдение за развитием и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изменением какого-либо заболевания, с целью его оценки и прогнозирования. Мы наблюдаем изменения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происходящие в текущем времени, поэтому данные мониторинга и данные формы №12 редко совпадают</a:t>
            </a:r>
            <a:r>
              <a:rPr lang="ru-RU" sz="2000" dirty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31344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2ED9ED8-271A-4EDE-AD1D-11C07C668471}"/>
              </a:ext>
            </a:extLst>
          </p:cNvPr>
          <p:cNvSpPr/>
          <p:nvPr/>
        </p:nvSpPr>
        <p:spPr>
          <a:xfrm>
            <a:off x="272715" y="751344"/>
            <a:ext cx="11502189" cy="4204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Рубрика R54 «Старость, или старческая астения». Данное состояние является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симптомом и может быть указано только в качестве предварительного диагноза.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госпитализации, в течение трех дней должен быть установлен клинический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диагноз в соответствии с правилами МКБ-10 (том 2, стр. 107)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 симптома в качестве основного состояния в конце эпизода оказания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медицинской помощи в соответствии с МКБ-10 является для врача-статистика или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медицинского статистика основанием для возврата медицинской карты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стационарного больного и карты выбывшего из стационара лечащему врачу для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исправления. Данные документы не должны быть приняты в статистическую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разработку</a:t>
            </a:r>
          </a:p>
        </p:txBody>
      </p:sp>
    </p:spTree>
    <p:extLst>
      <p:ext uri="{BB962C8B-B14F-4D97-AF65-F5344CB8AC3E}">
        <p14:creationId xmlns:p14="http://schemas.microsoft.com/office/powerpoint/2010/main" val="22890251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3B86299-CB1D-4A5D-95ED-7BB46EECB707}"/>
              </a:ext>
            </a:extLst>
          </p:cNvPr>
          <p:cNvSpPr/>
          <p:nvPr/>
        </p:nvSpPr>
        <p:spPr>
          <a:xfrm>
            <a:off x="439387" y="724395"/>
            <a:ext cx="11528023" cy="4315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статистике заболеваемости рубрика I69 «Последствия цереброваскулярных</a:t>
            </a:r>
          </a:p>
          <a:p>
            <a:pPr>
              <a:lnSpc>
                <a:spcPct val="20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болезней» не используется, так как включает в себя несколько различных</a:t>
            </a:r>
          </a:p>
          <a:p>
            <a:pPr>
              <a:lnSpc>
                <a:spcPct val="20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нозологических единиц (энцефалопатии, нарушения речи, параличи, парезы и т.д.),</a:t>
            </a:r>
          </a:p>
          <a:p>
            <a:pPr>
              <a:lnSpc>
                <a:spcPct val="20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из которых должна быть выставлена в качестве самостоятельного</a:t>
            </a:r>
          </a:p>
          <a:p>
            <a:pPr>
              <a:lnSpc>
                <a:spcPct val="20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заболевания, зарегистрировано и внесено в форму № 12 и при необходимости</a:t>
            </a:r>
          </a:p>
          <a:p>
            <a:pPr>
              <a:lnSpc>
                <a:spcPct val="20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взята под диспансерное наблюдение соответствующим специалистом</a:t>
            </a:r>
          </a:p>
          <a:p>
            <a:pPr>
              <a:lnSpc>
                <a:spcPct val="20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статистике смертности рубрика I69 используется без расшифровки</a:t>
            </a:r>
          </a:p>
        </p:txBody>
      </p:sp>
    </p:spTree>
    <p:extLst>
      <p:ext uri="{BB962C8B-B14F-4D97-AF65-F5344CB8AC3E}">
        <p14:creationId xmlns:p14="http://schemas.microsoft.com/office/powerpoint/2010/main" val="22332870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F46F467-A402-4817-AF33-961A2ED9CE89}"/>
              </a:ext>
            </a:extLst>
          </p:cNvPr>
          <p:cNvSpPr/>
          <p:nvPr/>
        </p:nvSpPr>
        <p:spPr>
          <a:xfrm>
            <a:off x="228600" y="266701"/>
            <a:ext cx="10993582" cy="6154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Диспансерное наблюдение онкологических больных в соответствии с приказом Министерства здравоохранения Российской Федерации от 04.06.2020 г. №548н «Об утверждении порядка диспансерного наблюдения за взрослыми с онкологическими заболеваниями»-Федеральный проект «Борьба с онкологическими заболеваниями»(в каждом субъекте Российской Федерации разработана структура диспансеризации онкологических больных)-центр амбулаторной онкологической помощи (ЦАОП)-не имеет приписного населения-своя диспансерная группа-осуществляется диспансерное наблюдение онкологических больных временно проживающих на территории данного субъекта и в годовой отчет по форме федерального статистического наблюдения №7 «Сведения о заболеваниях            злокачественными новообразованиями» не входят</a:t>
            </a:r>
          </a:p>
        </p:txBody>
      </p:sp>
    </p:spTree>
    <p:extLst>
      <p:ext uri="{BB962C8B-B14F-4D97-AF65-F5344CB8AC3E}">
        <p14:creationId xmlns:p14="http://schemas.microsoft.com/office/powerpoint/2010/main" val="11482660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0704654-076E-49E6-8F38-AB662EF85179}"/>
              </a:ext>
            </a:extLst>
          </p:cNvPr>
          <p:cNvSpPr/>
          <p:nvPr/>
        </p:nvSpPr>
        <p:spPr>
          <a:xfrm>
            <a:off x="457200" y="101600"/>
            <a:ext cx="11582400" cy="6289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900" b="1" dirty="0">
                <a:solidFill>
                  <a:srgbClr val="C840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 формы №12 </a:t>
            </a:r>
          </a:p>
          <a:p>
            <a:pPr>
              <a:lnSpc>
                <a:spcPct val="200000"/>
              </a:lnSpc>
            </a:pPr>
            <a:r>
              <a:rPr lang="ru-RU" sz="1900" dirty="0" err="1">
                <a:solidFill>
                  <a:srgbClr val="C840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внутриформенные</a:t>
            </a:r>
            <a:r>
              <a:rPr lang="ru-RU" sz="1900" dirty="0">
                <a:solidFill>
                  <a:srgbClr val="C840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контроли</a:t>
            </a:r>
          </a:p>
          <a:p>
            <a:pPr>
              <a:lnSpc>
                <a:spcPct val="200000"/>
              </a:lnSpc>
            </a:pPr>
            <a:r>
              <a:rPr lang="ru-RU" sz="1900" dirty="0">
                <a:solidFill>
                  <a:srgbClr val="C840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прошлого года наличие не заполненных таблиц !</a:t>
            </a:r>
          </a:p>
          <a:p>
            <a:pPr>
              <a:lnSpc>
                <a:spcPct val="200000"/>
              </a:lnSpc>
            </a:pPr>
            <a:r>
              <a:rPr lang="ru-RU" sz="1900" dirty="0">
                <a:solidFill>
                  <a:srgbClr val="C840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Таблицы </a:t>
            </a:r>
            <a:r>
              <a:rPr lang="en-US" sz="1900" dirty="0">
                <a:solidFill>
                  <a:srgbClr val="C840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XL</a:t>
            </a:r>
            <a:r>
              <a:rPr lang="ru-RU" sz="1900" dirty="0">
                <a:solidFill>
                  <a:srgbClr val="C840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ошибками приниматься не будут!</a:t>
            </a:r>
            <a:endParaRPr lang="en-US" sz="1900" dirty="0">
              <a:solidFill>
                <a:srgbClr val="C8409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ru-RU" sz="1900" dirty="0">
                <a:solidFill>
                  <a:srgbClr val="C840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таблицах не должно быть дробных значений.</a:t>
            </a:r>
          </a:p>
          <a:p>
            <a:pPr>
              <a:lnSpc>
                <a:spcPct val="200000"/>
              </a:lnSpc>
            </a:pPr>
            <a:r>
              <a:rPr lang="ru-RU" sz="1900" dirty="0">
                <a:solidFill>
                  <a:srgbClr val="C840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Разрез форм  00  и  01</a:t>
            </a:r>
          </a:p>
          <a:p>
            <a:pPr>
              <a:lnSpc>
                <a:spcPct val="200000"/>
              </a:lnSpc>
            </a:pPr>
            <a:r>
              <a:rPr lang="ru-RU" sz="1900" dirty="0" err="1">
                <a:solidFill>
                  <a:srgbClr val="C840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Межформенные</a:t>
            </a:r>
            <a:r>
              <a:rPr lang="ru-RU" sz="1900" dirty="0">
                <a:solidFill>
                  <a:srgbClr val="C840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контроли формы №10,№11,№36,№37,№7,№65,№ 2 (при наличии)</a:t>
            </a:r>
          </a:p>
          <a:p>
            <a:pPr>
              <a:lnSpc>
                <a:spcPct val="200000"/>
              </a:lnSpc>
            </a:pPr>
            <a:r>
              <a:rPr lang="ru-RU" sz="1900" dirty="0">
                <a:solidFill>
                  <a:srgbClr val="C840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Межгодовые контроли , при росте/снижении  -+ 10% - 15% предоставить пояснительную записку </a:t>
            </a:r>
          </a:p>
          <a:p>
            <a:pPr>
              <a:lnSpc>
                <a:spcPct val="200000"/>
              </a:lnSpc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9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ВАЖНО! в ходе сдачи отчетов не забываем смотреть таблицу «</a:t>
            </a:r>
            <a:r>
              <a:rPr lang="ru-RU" sz="19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гугл</a:t>
            </a:r>
            <a:r>
              <a:rPr lang="ru-RU" sz="19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в которой отражаются результаты приемки отчетов. Если цвет ячейки указанной формы </a:t>
            </a:r>
            <a:r>
              <a:rPr lang="ru-RU" sz="1900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желтый или красный </a:t>
            </a:r>
            <a:r>
              <a:rPr lang="ru-RU" sz="19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должны быть на связи со специалистом, чтобы внести поправки в отчетную форму. Если отчет согласован цвет ячейки зеленый.</a:t>
            </a:r>
          </a:p>
        </p:txBody>
      </p:sp>
    </p:spTree>
    <p:extLst>
      <p:ext uri="{BB962C8B-B14F-4D97-AF65-F5344CB8AC3E}">
        <p14:creationId xmlns:p14="http://schemas.microsoft.com/office/powerpoint/2010/main" val="3486840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AC6F8CD-298D-4C75-A093-4900265EF373}"/>
              </a:ext>
            </a:extLst>
          </p:cNvPr>
          <p:cNvSpPr/>
          <p:nvPr/>
        </p:nvSpPr>
        <p:spPr>
          <a:xfrm>
            <a:off x="2934172" y="3241224"/>
            <a:ext cx="6323655" cy="645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051162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79DF824-4AF4-4C48-9913-754C58DEDA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648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75648BB-FA18-4320-A951-B4D9A6DA1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681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EC3C3F1-F4BC-4C2F-A628-5D6650C841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95" y="721895"/>
            <a:ext cx="11871157" cy="5919537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1D8C179-E962-42ED-A7B0-C584D2597609}"/>
              </a:ext>
            </a:extLst>
          </p:cNvPr>
          <p:cNvSpPr/>
          <p:nvPr/>
        </p:nvSpPr>
        <p:spPr>
          <a:xfrm>
            <a:off x="633413" y="216569"/>
            <a:ext cx="109251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СВОД по Республике Коми  Дети (15-17 лет включительно) за 11 месяцев 2024г. в сравнении с 2023г.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9418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97EF0E9-29EC-4516-BD77-ED3EE2E4B9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00" y="800100"/>
            <a:ext cx="11684000" cy="6057900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4CE7273-8488-401E-9921-046B96E5702E}"/>
              </a:ext>
            </a:extLst>
          </p:cNvPr>
          <p:cNvSpPr/>
          <p:nvPr/>
        </p:nvSpPr>
        <p:spPr>
          <a:xfrm>
            <a:off x="633411" y="254001"/>
            <a:ext cx="10925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СВОД по Республике Коми  Дети (15-17 лет включительно) за 11 месяцев 2024г. в сравнении с 2023г.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9456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C34612D-7141-4A20-85C4-9BC35D65AF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285" y="0"/>
            <a:ext cx="105373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058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94F0352-A182-4B4C-BE85-26E6D4AC02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80975"/>
            <a:ext cx="9332686" cy="6496050"/>
          </a:xfrm>
          <a:prstGeom prst="rect">
            <a:avLst/>
          </a:prstGeom>
        </p:spPr>
      </p:pic>
      <p:sp>
        <p:nvSpPr>
          <p:cNvPr id="10" name="Овал 9">
            <a:extLst>
              <a:ext uri="{FF2B5EF4-FFF2-40B4-BE49-F238E27FC236}">
                <a16:creationId xmlns:a16="http://schemas.microsoft.com/office/drawing/2014/main" id="{379EF98E-F677-4F67-8E6D-AE60C24D4F74}"/>
              </a:ext>
            </a:extLst>
          </p:cNvPr>
          <p:cNvSpPr/>
          <p:nvPr/>
        </p:nvSpPr>
        <p:spPr>
          <a:xfrm>
            <a:off x="9782628" y="2394857"/>
            <a:ext cx="2017485" cy="1901372"/>
          </a:xfrm>
          <a:prstGeom prst="ellipse">
            <a:avLst/>
          </a:prstGeom>
          <a:solidFill>
            <a:srgbClr val="00B05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Целевой показатель на 2024г. 90,0%</a:t>
            </a:r>
          </a:p>
        </p:txBody>
      </p:sp>
    </p:spTree>
    <p:extLst>
      <p:ext uri="{BB962C8B-B14F-4D97-AF65-F5344CB8AC3E}">
        <p14:creationId xmlns:p14="http://schemas.microsoft.com/office/powerpoint/2010/main" val="2244502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6172</Words>
  <Application>Microsoft Office PowerPoint</Application>
  <PresentationFormat>Широкоэкранный</PresentationFormat>
  <Paragraphs>2687</Paragraphs>
  <Slides>38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3" baseType="lpstr">
      <vt:lpstr>Arial</vt:lpstr>
      <vt:lpstr>Calibri</vt:lpstr>
      <vt:lpstr>Calibri Light</vt:lpstr>
      <vt:lpstr>Times New Roman</vt:lpstr>
      <vt:lpstr>Тема Office</vt:lpstr>
      <vt:lpstr>Форма № 12  «Сведения о числе заболеваний, зарегистрированных у пациентов, проживающих в районе обслуживания медицинской организации ПОКАЗАТЕЛИ РЕГИОНАЛЬНОГО ПРОЕКТА  ДЕТСКОГО ЗДРАВООХРАНЕНИЯ 2024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ИЗМЕНЕНИЯ ФОРМА №12 «СВЕДЕНИЯ О ЧИСЛЕ ЗАБОЛЕВАНИЙ, ЗАРЕГИСТРИРОВАННЫХ У ПАЦИЕНТОВ, ПРОЖИВАЮЩИХ В РАЙОНЕ ОБСЛУЖИВАНИЯ МЕДИЦИНСКОЙ ОРГАНИЗАЦИИ» за 2024г.    Приказ Росстата:  об утверждении формы от 13.11.2024 № 543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130</cp:revision>
  <dcterms:created xsi:type="dcterms:W3CDTF">2024-12-17T11:54:43Z</dcterms:created>
  <dcterms:modified xsi:type="dcterms:W3CDTF">2024-12-26T10:34:04Z</dcterms:modified>
</cp:coreProperties>
</file>